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468" r:id="rId4"/>
    <p:sldId id="257" r:id="rId5"/>
    <p:sldId id="469" r:id="rId6"/>
    <p:sldId id="273" r:id="rId7"/>
    <p:sldId id="274" r:id="rId8"/>
    <p:sldId id="470" r:id="rId9"/>
    <p:sldId id="440" r:id="rId10"/>
    <p:sldId id="259" r:id="rId11"/>
    <p:sldId id="281" r:id="rId12"/>
    <p:sldId id="441" r:id="rId13"/>
    <p:sldId id="275" r:id="rId14"/>
    <p:sldId id="442" r:id="rId15"/>
    <p:sldId id="466" r:id="rId16"/>
    <p:sldId id="471" r:id="rId17"/>
    <p:sldId id="260" r:id="rId18"/>
    <p:sldId id="443" r:id="rId19"/>
    <p:sldId id="340" r:id="rId20"/>
    <p:sldId id="444" r:id="rId21"/>
    <p:sldId id="261" r:id="rId22"/>
    <p:sldId id="262" r:id="rId23"/>
    <p:sldId id="445" r:id="rId24"/>
    <p:sldId id="263" r:id="rId25"/>
    <p:sldId id="341" r:id="rId26"/>
    <p:sldId id="264" r:id="rId27"/>
    <p:sldId id="472" r:id="rId28"/>
    <p:sldId id="446" r:id="rId29"/>
    <p:sldId id="342" r:id="rId30"/>
    <p:sldId id="447" r:id="rId31"/>
    <p:sldId id="265" r:id="rId32"/>
    <p:sldId id="276" r:id="rId33"/>
    <p:sldId id="473" r:id="rId34"/>
    <p:sldId id="448" r:id="rId35"/>
    <p:sldId id="343" r:id="rId36"/>
    <p:sldId id="268" r:id="rId37"/>
    <p:sldId id="449" r:id="rId38"/>
    <p:sldId id="269" r:id="rId39"/>
    <p:sldId id="344" r:id="rId40"/>
    <p:sldId id="467" r:id="rId41"/>
    <p:sldId id="277" r:id="rId42"/>
    <p:sldId id="266" r:id="rId43"/>
    <p:sldId id="267" r:id="rId44"/>
    <p:sldId id="450" r:id="rId45"/>
    <p:sldId id="474" r:id="rId46"/>
    <p:sldId id="271" r:id="rId47"/>
    <p:sldId id="279" r:id="rId48"/>
    <p:sldId id="475" r:id="rId49"/>
    <p:sldId id="345" r:id="rId50"/>
    <p:sldId id="283" r:id="rId51"/>
    <p:sldId id="476" r:id="rId52"/>
    <p:sldId id="280" r:id="rId53"/>
    <p:sldId id="477" r:id="rId54"/>
    <p:sldId id="284" r:id="rId55"/>
    <p:sldId id="346" r:id="rId56"/>
    <p:sldId id="478" r:id="rId57"/>
    <p:sldId id="350" r:id="rId58"/>
    <p:sldId id="451" r:id="rId59"/>
    <p:sldId id="351" r:id="rId60"/>
    <p:sldId id="479" r:id="rId61"/>
    <p:sldId id="349" r:id="rId62"/>
    <p:sldId id="282" r:id="rId63"/>
    <p:sldId id="480" r:id="rId64"/>
    <p:sldId id="285" r:id="rId65"/>
    <p:sldId id="347" r:id="rId66"/>
    <p:sldId id="481" r:id="rId67"/>
    <p:sldId id="452" r:id="rId68"/>
    <p:sldId id="482" r:id="rId69"/>
    <p:sldId id="286" r:id="rId70"/>
    <p:sldId id="348" r:id="rId71"/>
    <p:sldId id="287" r:id="rId72"/>
    <p:sldId id="453" r:id="rId73"/>
    <p:sldId id="483" r:id="rId74"/>
    <p:sldId id="288" r:id="rId75"/>
    <p:sldId id="289" r:id="rId76"/>
    <p:sldId id="484" r:id="rId77"/>
    <p:sldId id="352" r:id="rId78"/>
    <p:sldId id="290" r:id="rId79"/>
    <p:sldId id="485" r:id="rId80"/>
    <p:sldId id="454" r:id="rId81"/>
    <p:sldId id="293" r:id="rId82"/>
    <p:sldId id="291" r:id="rId83"/>
    <p:sldId id="292" r:id="rId84"/>
    <p:sldId id="486" r:id="rId85"/>
    <p:sldId id="353" r:id="rId86"/>
    <p:sldId id="294" r:id="rId87"/>
    <p:sldId id="295" r:id="rId88"/>
    <p:sldId id="296" r:id="rId89"/>
    <p:sldId id="297" r:id="rId90"/>
    <p:sldId id="455" r:id="rId91"/>
    <p:sldId id="298" r:id="rId92"/>
    <p:sldId id="487" r:id="rId93"/>
    <p:sldId id="456" r:id="rId94"/>
    <p:sldId id="354" r:id="rId95"/>
    <p:sldId id="299" r:id="rId96"/>
    <p:sldId id="300" r:id="rId97"/>
    <p:sldId id="301" r:id="rId98"/>
    <p:sldId id="302" r:id="rId99"/>
    <p:sldId id="488" r:id="rId100"/>
    <p:sldId id="355" r:id="rId101"/>
    <p:sldId id="303" r:id="rId102"/>
    <p:sldId id="304" r:id="rId103"/>
    <p:sldId id="489" r:id="rId104"/>
    <p:sldId id="305" r:id="rId105"/>
    <p:sldId id="457" r:id="rId106"/>
    <p:sldId id="491" r:id="rId107"/>
    <p:sldId id="492" r:id="rId108"/>
    <p:sldId id="493" r:id="rId109"/>
    <p:sldId id="494" r:id="rId110"/>
    <p:sldId id="495" r:id="rId111"/>
    <p:sldId id="496" r:id="rId112"/>
    <p:sldId id="497" r:id="rId113"/>
    <p:sldId id="498" r:id="rId114"/>
    <p:sldId id="499" r:id="rId115"/>
    <p:sldId id="500" r:id="rId116"/>
    <p:sldId id="501" r:id="rId117"/>
    <p:sldId id="490" r:id="rId118"/>
    <p:sldId id="357" r:id="rId119"/>
    <p:sldId id="356" r:id="rId120"/>
    <p:sldId id="502" r:id="rId121"/>
    <p:sldId id="306" r:id="rId122"/>
    <p:sldId id="458" r:id="rId123"/>
    <p:sldId id="307" r:id="rId124"/>
    <p:sldId id="308" r:id="rId125"/>
    <p:sldId id="503" r:id="rId126"/>
    <p:sldId id="459" r:id="rId127"/>
    <p:sldId id="309" r:id="rId128"/>
    <p:sldId id="504" r:id="rId129"/>
    <p:sldId id="358" r:id="rId130"/>
    <p:sldId id="460" r:id="rId131"/>
    <p:sldId id="310" r:id="rId132"/>
    <p:sldId id="505" r:id="rId133"/>
    <p:sldId id="311" r:id="rId134"/>
    <p:sldId id="506" r:id="rId135"/>
    <p:sldId id="462" r:id="rId136"/>
    <p:sldId id="507" r:id="rId137"/>
    <p:sldId id="461" r:id="rId138"/>
    <p:sldId id="359" r:id="rId139"/>
    <p:sldId id="508" r:id="rId140"/>
    <p:sldId id="312" r:id="rId141"/>
    <p:sldId id="314" r:id="rId142"/>
    <p:sldId id="463" r:id="rId143"/>
    <p:sldId id="315" r:id="rId144"/>
    <p:sldId id="509" r:id="rId145"/>
    <p:sldId id="360" r:id="rId146"/>
    <p:sldId id="313" r:id="rId147"/>
    <p:sldId id="510" r:id="rId148"/>
    <p:sldId id="316" r:id="rId149"/>
    <p:sldId id="464" r:id="rId150"/>
    <p:sldId id="511" r:id="rId151"/>
    <p:sldId id="317" r:id="rId152"/>
    <p:sldId id="529" r:id="rId153"/>
    <p:sldId id="512" r:id="rId154"/>
    <p:sldId id="319" r:id="rId155"/>
    <p:sldId id="318" r:id="rId156"/>
    <p:sldId id="320" r:id="rId157"/>
    <p:sldId id="513" r:id="rId158"/>
    <p:sldId id="361" r:id="rId159"/>
    <p:sldId id="465" r:id="rId160"/>
    <p:sldId id="322" r:id="rId161"/>
    <p:sldId id="528" r:id="rId162"/>
    <p:sldId id="514" r:id="rId163"/>
    <p:sldId id="321" r:id="rId164"/>
    <p:sldId id="527" r:id="rId165"/>
    <p:sldId id="515" r:id="rId166"/>
    <p:sldId id="516" r:id="rId167"/>
    <p:sldId id="517" r:id="rId168"/>
    <p:sldId id="526" r:id="rId169"/>
    <p:sldId id="518" r:id="rId170"/>
    <p:sldId id="519" r:id="rId171"/>
    <p:sldId id="520" r:id="rId172"/>
    <p:sldId id="521" r:id="rId173"/>
    <p:sldId id="522" r:id="rId174"/>
    <p:sldId id="525" r:id="rId175"/>
    <p:sldId id="524" r:id="rId176"/>
    <p:sldId id="523" r:id="rId177"/>
    <p:sldId id="530" r:id="rId178"/>
    <p:sldId id="531" r:id="rId179"/>
    <p:sldId id="532" r:id="rId180"/>
    <p:sldId id="533" r:id="rId181"/>
    <p:sldId id="534" r:id="rId182"/>
    <p:sldId id="535" r:id="rId183"/>
    <p:sldId id="536" r:id="rId184"/>
    <p:sldId id="537" r:id="rId185"/>
    <p:sldId id="538" r:id="rId186"/>
    <p:sldId id="539" r:id="rId187"/>
    <p:sldId id="540" r:id="rId188"/>
    <p:sldId id="541" r:id="rId189"/>
    <p:sldId id="543" r:id="rId190"/>
    <p:sldId id="542" r:id="rId191"/>
    <p:sldId id="544" r:id="rId192"/>
    <p:sldId id="439" r:id="rId19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viewProps" Target="view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5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930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35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7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95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6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5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1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4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5C37D-182A-4D31-9481-5A9BAC9140C1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2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948A4-FB48-466C-879E-4D733BE5B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响应式</a:t>
            </a:r>
            <a:r>
              <a:rPr lang="en-US" altLang="zh-CN" sz="4000" dirty="0"/>
              <a:t>Web</a:t>
            </a:r>
            <a:r>
              <a:rPr lang="zh-CN" altLang="en-US" sz="4000" dirty="0"/>
              <a:t>设计</a:t>
            </a:r>
            <a:br>
              <a:rPr lang="en-US" altLang="zh-CN" dirty="0"/>
            </a:br>
            <a:r>
              <a:rPr lang="en-US" altLang="zh-CN" sz="3200" dirty="0"/>
              <a:t>——Bootstrap</a:t>
            </a:r>
            <a:r>
              <a:rPr lang="zh-CN" altLang="en-US" sz="3200" dirty="0"/>
              <a:t>组件（下）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0BAC69-5171-433D-983B-F134CA5D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8004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广东白云学院</a:t>
            </a:r>
            <a:endParaRPr lang="en-US" altLang="zh-CN" dirty="0"/>
          </a:p>
          <a:p>
            <a:pPr algn="ctr"/>
            <a:r>
              <a:rPr lang="zh-CN" altLang="en-US" dirty="0"/>
              <a:t>大数据与计算机学院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41CEC5-E726-49D3-A8CF-20915A64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A7028-04C6-457D-B46B-15BADB9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7E70B6-9546-484B-BBE6-7F18F70D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2242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pagination-lg</a:t>
            </a:r>
            <a:r>
              <a:rPr lang="zh-CN" altLang="en-US" dirty="0"/>
              <a:t>显示大尺寸分页导航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pagination-</a:t>
            </a:r>
            <a:r>
              <a:rPr lang="en-US" altLang="zh-CN" dirty="0" err="1"/>
              <a:t>sm</a:t>
            </a:r>
            <a:r>
              <a:rPr lang="zh-CN" altLang="en-US" dirty="0"/>
              <a:t>显示小尺寸分页导航</a:t>
            </a:r>
            <a:endParaRPr lang="en-US" altLang="zh-CN" dirty="0"/>
          </a:p>
          <a:p>
            <a:pPr>
              <a:lnSpc>
                <a:spcPct val="17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D5FBAD-E2EA-48CB-AF44-2F01E409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48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不仅显示简单的元素，还能定制复杂的内容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定义列表组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设计列表组风格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自定义内容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69448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4AFA2-8FB7-4983-B112-59044E3B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定义列表组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C5B65A-003D-400B-BEB7-8F5F2545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31908CD-B02F-4EF0-ADE6-BE1E5AD92A40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基础列表组由一个带多个列表项的无序列表组成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&lt;ul&gt;</a:t>
            </a:r>
            <a:r>
              <a:rPr lang="zh-CN" altLang="en-US" dirty="0"/>
              <a:t>和</a:t>
            </a:r>
            <a:r>
              <a:rPr lang="en-US" altLang="zh-CN" dirty="0"/>
              <a:t>&lt;li&gt;</a:t>
            </a:r>
            <a:r>
              <a:rPr lang="zh-CN" altLang="en-US" dirty="0"/>
              <a:t>上应用</a:t>
            </a:r>
            <a:r>
              <a:rPr lang="en-US" altLang="zh-CN" dirty="0"/>
              <a:t>list-group</a:t>
            </a:r>
            <a:r>
              <a:rPr lang="zh-CN" altLang="en-US" dirty="0"/>
              <a:t>和</a:t>
            </a:r>
            <a:r>
              <a:rPr lang="en-US" altLang="zh-CN" dirty="0"/>
              <a:t>list-group-item</a:t>
            </a:r>
            <a:r>
              <a:rPr lang="zh-CN" altLang="en-US" dirty="0"/>
              <a:t>生成一个列表组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49D909-CF11-406E-9E23-D14AD1459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9" y="3782651"/>
            <a:ext cx="64865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996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8958CA-9051-4518-80C2-3AE5A07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定义列表组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2BB4B0-2475-4AD4-AACB-308599F5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E5AE2D-820E-4392-A11A-B1C4A524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7513"/>
            <a:ext cx="12192000" cy="17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76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定义列表组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设计列表组风格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自定义内容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9659593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A63ED-4F73-40D5-94A5-3713E9EA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设计列表组风格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3D2695-F087-49EB-86B5-C3195F80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8550653-D440-4CA6-BEFC-6A849149373E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激活和禁用状态：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list-group-item</a:t>
            </a:r>
            <a:r>
              <a:rPr lang="zh-CN" altLang="en-US" dirty="0"/>
              <a:t>添加</a:t>
            </a:r>
            <a:r>
              <a:rPr lang="en-US" altLang="zh-CN" dirty="0"/>
              <a:t>active</a:t>
            </a:r>
            <a:r>
              <a:rPr lang="zh-CN" altLang="en-US" dirty="0"/>
              <a:t>使其呈现活动状态；添加</a:t>
            </a:r>
            <a:r>
              <a:rPr lang="en-US" altLang="zh-CN" dirty="0"/>
              <a:t>disabled</a:t>
            </a:r>
            <a:r>
              <a:rPr lang="zh-CN" altLang="en-US" dirty="0"/>
              <a:t>使其呈现禁用状态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58EBBF-DB20-4E4A-B43D-F8F7DE6E9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064" y="3751621"/>
            <a:ext cx="71628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25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设计列表组风格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94E3EC-9109-473A-8545-821E2D7FF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6903"/>
            <a:ext cx="12192000" cy="174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031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A63ED-4F73-40D5-94A5-3713E9EA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设计列表组风格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3D2695-F087-49EB-86B5-C3195F80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08550653-D440-4CA6-BEFC-6A849149373E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链接和按钮组：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往列表组中添加</a:t>
            </a:r>
            <a:r>
              <a:rPr lang="en-US" altLang="zh-CN" dirty="0"/>
              <a:t>&lt;a&gt;</a:t>
            </a:r>
            <a:r>
              <a:rPr lang="zh-CN" altLang="en-US" dirty="0"/>
              <a:t>或</a:t>
            </a:r>
            <a:r>
              <a:rPr lang="en-US" altLang="zh-CN" dirty="0"/>
              <a:t>&lt;button&gt;</a:t>
            </a:r>
            <a:r>
              <a:rPr lang="zh-CN" altLang="en-US" dirty="0"/>
              <a:t>，形成链接或按钮列表组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list-group-item</a:t>
            </a:r>
            <a:r>
              <a:rPr lang="zh-CN" altLang="en-US" dirty="0"/>
              <a:t>容器添加</a:t>
            </a:r>
            <a:r>
              <a:rPr lang="en-US" altLang="zh-CN" dirty="0"/>
              <a:t>list-group-item-action</a:t>
            </a:r>
            <a:r>
              <a:rPr lang="zh-CN" altLang="en-US" dirty="0"/>
              <a:t>设计列表项在悬浮时的浅灰色背景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78AE5-3A6D-4527-8C89-55E995B13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31" y="4562475"/>
            <a:ext cx="96202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12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EC0C67-BF39-4725-B13F-FC125638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链接列表组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D72C9-C383-4DE7-80AC-B03045C0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4097"/>
            <a:ext cx="12192000" cy="17379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8E4390-1710-42E2-8036-06EFFD3E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B0207E2-D024-42EC-859A-0135B2EC830D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效果怎么看？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鼠标放上去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85708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BF81A-EFF8-4477-B94A-F7443BE9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按钮列表组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449B0-C7C4-4F1C-873F-ADB66860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按钮列表组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&lt;a&gt;</a:t>
            </a:r>
            <a:r>
              <a:rPr lang="zh-CN" altLang="en-US" dirty="0"/>
              <a:t>不支持</a:t>
            </a:r>
            <a:r>
              <a:rPr lang="en-US" altLang="zh-CN" dirty="0"/>
              <a:t>disabled</a:t>
            </a:r>
            <a:r>
              <a:rPr lang="zh-CN" altLang="en-US" dirty="0"/>
              <a:t>属性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86B4CB-7FD4-44FF-A06C-29261CB5A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3739621"/>
            <a:ext cx="11906250" cy="1743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289D84-DD8E-4DE0-9596-70C8052A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409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07B6-22CA-4031-BCF7-D07B5C99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按钮列表组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77C92-EC8B-47B5-BA44-E9AC9ECB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1710545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016BD9-5EE9-41AE-B26F-82BDFF9E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zh-CN" altLang="en-US" dirty="0"/>
              <a:t>效果怎么看？</a:t>
            </a:r>
            <a:endParaRPr lang="en-US" altLang="zh-CN" dirty="0"/>
          </a:p>
          <a:p>
            <a:r>
              <a:rPr lang="zh-CN" altLang="en-US" dirty="0"/>
              <a:t>还是鼠标放上去，不过要看鼠标形状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88A431-16F2-430D-96C0-0CC13FC2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9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7DB8B-B7BD-4FE3-88C0-FE49EEE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6CF7A2F-2B0C-4175-9B1A-8AA3FA09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93DA4B-E68A-4F4D-9803-EE9190559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5" y="2007910"/>
            <a:ext cx="4465158" cy="47584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080581-1E24-463D-8C47-53E8535BA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875" y="2007910"/>
            <a:ext cx="5674843" cy="4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42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07B6-22CA-4031-BCF7-D07B5C99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移除边框和圆角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016BD9-5EE9-41AE-B26F-82BDFF9E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给列表容器添加</a:t>
            </a:r>
            <a:r>
              <a:rPr lang="en-US" altLang="zh-CN" dirty="0"/>
              <a:t>list-group-flush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在父容器中呈现无边框的列表组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7F27D-AD73-4714-BEA4-F9A812D3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872453"/>
            <a:ext cx="6438900" cy="1752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0BBEBD-C8E3-41B6-9837-E99D3F9E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226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1A98C7-44EB-4A12-95E6-635179A0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移除边框和圆角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E74D00-18A8-4614-9834-CA977C7CB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630"/>
            <a:ext cx="12192000" cy="13527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5C3D5A-9294-4C4A-AFB9-3EAF4EC8B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819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07B6-22CA-4031-BCF7-D07B5C99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设计列表项颜色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016BD9-5EE9-41AE-B26F-82BDFF9E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.list-group-item-primary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.list-group-item-success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.list-group-item-secondary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.list-group-item-danger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0BBEBD-C8E3-41B6-9837-E99D3F9E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F1558F64-7D9F-4949-AE3C-7FB51D02713C}"/>
              </a:ext>
            </a:extLst>
          </p:cNvPr>
          <p:cNvSpPr txBox="1">
            <a:spLocks/>
          </p:cNvSpPr>
          <p:nvPr/>
        </p:nvSpPr>
        <p:spPr>
          <a:xfrm>
            <a:off x="5187904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.list-group-item-warning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.list-group-item-light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.list-group-item-dark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.list-group-item-info</a:t>
            </a:r>
          </a:p>
        </p:txBody>
      </p:sp>
    </p:spTree>
    <p:extLst>
      <p:ext uri="{BB962C8B-B14F-4D97-AF65-F5344CB8AC3E}">
        <p14:creationId xmlns:p14="http://schemas.microsoft.com/office/powerpoint/2010/main" val="37781351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F6D06-3E32-447E-8F25-53B68536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设计列表项颜色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AE3830-02CD-44E3-A4FE-127D0B4A2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9927A0-9BCE-42A4-9B3A-3DC9D7322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2186528"/>
            <a:ext cx="85439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737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69B67-E4E0-4F64-81FC-71DD39CF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设计列表项颜色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9A76F7-E885-4AD2-B12F-75D21AD7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6576"/>
            <a:ext cx="12192000" cy="21849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F531BD-63E4-4FC1-B901-0F5E4863D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78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007B6-22CA-4031-BCF7-D07B5C99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添加徽章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1016BD9-5EE9-41AE-B26F-82BDFF9E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显示未读计数、活动等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0BBEBD-C8E3-41B6-9837-E99D3F9E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ACB877-D5DA-4B85-A755-1FA31AD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5" y="2910574"/>
            <a:ext cx="11182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2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9D63A-1C08-45BA-9ECD-C1EE36529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CFFDEE-516D-4DBD-B1BF-12A4C1B7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522F97-D66A-4DAA-ABCF-2242C866F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1241"/>
            <a:ext cx="12192000" cy="169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01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定义列表组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设计列表组风格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自定义内容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145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182F5-E9C1-443A-B4B9-43EB074C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27A2AD-2161-4196-A06F-0B12CA3B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定制招聘信息列表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1C2DAD-7604-4428-A6B1-15D91692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9A1CDE-9EDA-4E53-A98E-7ACB7E658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64" y="2889920"/>
            <a:ext cx="8587819" cy="390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207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自定义内容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A5E2E3-2D16-4044-AB15-2CAFDFDE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956"/>
            <a:ext cx="12192000" cy="313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92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B50610-6D10-4E5F-BBD2-0E88FD9D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071687"/>
            <a:ext cx="95916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556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16615824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0E5BEB-57E3-4FC9-9CB7-68F0E0FD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247E79-2CA3-4472-96BA-A50C20BB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647C1BD-BC73-4D53-8D72-9F5D60C6E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Bootstrap4</a:t>
            </a:r>
            <a:r>
              <a:rPr lang="zh-CN" altLang="en-US" dirty="0"/>
              <a:t>的新增组件，包含：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页眉和页脚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各种弹性内容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背景颜色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强大的显示选项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代替了</a:t>
            </a:r>
            <a:r>
              <a:rPr lang="en-US" altLang="zh-CN" dirty="0"/>
              <a:t>Bootstrap3</a:t>
            </a:r>
            <a:r>
              <a:rPr lang="zh-CN" altLang="en-US" dirty="0"/>
              <a:t>的</a:t>
            </a:r>
            <a:r>
              <a:rPr lang="en-US" altLang="zh-CN" dirty="0"/>
              <a:t>panels</a:t>
            </a:r>
            <a:r>
              <a:rPr lang="zh-CN" altLang="en-US" dirty="0"/>
              <a:t>、</a:t>
            </a:r>
            <a:r>
              <a:rPr lang="en-US" altLang="zh-CN" dirty="0"/>
              <a:t>wells</a:t>
            </a:r>
            <a:r>
              <a:rPr lang="zh-CN" altLang="en-US" dirty="0"/>
              <a:t>、</a:t>
            </a:r>
            <a:r>
              <a:rPr lang="en-US" altLang="zh-CN" dirty="0"/>
              <a:t>thumbnails</a:t>
            </a:r>
            <a:r>
              <a:rPr lang="zh-CN" altLang="en-US" dirty="0"/>
              <a:t>等组件，它们都整合到卡片组件</a:t>
            </a:r>
          </a:p>
        </p:txBody>
      </p:sp>
    </p:spTree>
    <p:extLst>
      <p:ext uri="{BB962C8B-B14F-4D97-AF65-F5344CB8AC3E}">
        <p14:creationId xmlns:p14="http://schemas.microsoft.com/office/powerpoint/2010/main" val="31462641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定义卡片 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8808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898979-0DD4-4DF4-9B45-F7578620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定义卡片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048355-2831-471B-BC08-D41FE410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2E7D91B-9E18-4E0B-BE6E-932CDFE93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利用尽可能少的标记和样式构建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仍然可以提供许多控制和定义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0839C2-855A-4BB6-8211-3B8C780DF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924296"/>
            <a:ext cx="90487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4626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B5914-B341-46EA-8595-996E6F1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定义卡片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D8A061-EDAC-4AD3-A144-933C0F18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6E5CF0-9417-4540-A711-60FF3F4BD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112" y="2036190"/>
            <a:ext cx="3533775" cy="482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413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卡片的内容类型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524361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卡片的内容类型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支持包括图像、文本、列表组、链接等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可以混合多种类型元素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主体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标题、文本和链接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页眉和页脚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348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748010-0B86-4253-A370-6E93306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F07D5E-85EF-4C01-889F-203B342C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252AB1E-7000-4213-AC9A-D25C893F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若需要在卡片内包含</a:t>
            </a:r>
            <a:r>
              <a:rPr lang="en-US" altLang="zh-CN" dirty="0"/>
              <a:t>padding</a:t>
            </a:r>
            <a:r>
              <a:rPr lang="zh-CN" altLang="en-US" dirty="0"/>
              <a:t>部分，可使用</a:t>
            </a:r>
            <a:r>
              <a:rPr lang="en-US" altLang="zh-CN" dirty="0"/>
              <a:t>card-body</a:t>
            </a:r>
            <a:r>
              <a:rPr lang="zh-CN" altLang="en-US" dirty="0"/>
              <a:t>类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47F2CC-31E8-4363-88F2-573B95483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053" y="2938721"/>
            <a:ext cx="3352800" cy="175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154E8E-0D47-439B-A92B-A61ACFEF6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5113"/>
            <a:ext cx="12192000" cy="7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652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卡片的内容类型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标题、文本和链接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图像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页眉和页脚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250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标题文本和链接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808DDF3-ECCE-4F62-ADCA-B9A81CD0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可以放入标题、文本、链接元素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卡片标题通过在</a:t>
            </a:r>
            <a:r>
              <a:rPr lang="en-US" altLang="zh-CN" dirty="0"/>
              <a:t>&lt;h*&gt;</a:t>
            </a:r>
            <a:r>
              <a:rPr lang="zh-CN" altLang="en-US" dirty="0"/>
              <a:t>上添加</a:t>
            </a:r>
            <a:r>
              <a:rPr lang="en-US" altLang="zh-CN" dirty="0"/>
              <a:t>card-title</a:t>
            </a:r>
            <a:r>
              <a:rPr lang="zh-CN" altLang="en-US" dirty="0"/>
              <a:t>类实现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卡片链接通过在</a:t>
            </a:r>
            <a:r>
              <a:rPr lang="en-US" altLang="zh-CN" dirty="0"/>
              <a:t>&lt;a&gt;</a:t>
            </a:r>
            <a:r>
              <a:rPr lang="zh-CN" altLang="en-US" dirty="0"/>
              <a:t>上添加</a:t>
            </a:r>
            <a:r>
              <a:rPr lang="en-US" altLang="zh-CN" dirty="0"/>
              <a:t>card-link</a:t>
            </a:r>
            <a:r>
              <a:rPr lang="zh-CN" altLang="en-US" dirty="0"/>
              <a:t>，使链接之间相邻放置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&lt;h *&gt;</a:t>
            </a:r>
            <a:r>
              <a:rPr lang="zh-CN" altLang="en-US" dirty="0"/>
              <a:t>添加</a:t>
            </a:r>
            <a:r>
              <a:rPr lang="en-US" altLang="zh-CN" dirty="0"/>
              <a:t>card-subtitle</a:t>
            </a:r>
            <a:r>
              <a:rPr lang="zh-CN" altLang="en-US" dirty="0"/>
              <a:t>可添加副标题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</a:t>
            </a:r>
            <a:r>
              <a:rPr lang="en-US" altLang="zh-CN" dirty="0"/>
              <a:t>card-title</a:t>
            </a:r>
            <a:r>
              <a:rPr lang="zh-CN" altLang="en-US" dirty="0"/>
              <a:t>和</a:t>
            </a:r>
            <a:r>
              <a:rPr lang="en-US" altLang="zh-CN" dirty="0"/>
              <a:t>card-subtitle</a:t>
            </a:r>
            <a:r>
              <a:rPr lang="zh-CN" altLang="en-US" dirty="0"/>
              <a:t>组合放在</a:t>
            </a:r>
            <a:r>
              <a:rPr lang="en-US" altLang="zh-CN" dirty="0"/>
              <a:t>card-body</a:t>
            </a:r>
            <a:r>
              <a:rPr lang="zh-CN" altLang="en-US" dirty="0"/>
              <a:t>中，可对齐主、副标题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910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设置对齐方式：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默认分页左对齐，可通过</a:t>
            </a:r>
            <a:r>
              <a:rPr lang="en-US" altLang="zh-CN" dirty="0"/>
              <a:t>Flexbox</a:t>
            </a:r>
            <a:r>
              <a:rPr lang="zh-CN" altLang="en-US" dirty="0"/>
              <a:t>弹性布局通用样式设置分页组件对齐方式：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.justify-content-center</a:t>
            </a:r>
            <a:r>
              <a:rPr lang="zh-CN" altLang="en-US" dirty="0"/>
              <a:t>设置居中对齐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.justify-content-end</a:t>
            </a:r>
            <a:r>
              <a:rPr lang="zh-CN" altLang="en-US" dirty="0"/>
              <a:t>设置右对齐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048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标题文本和链接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800542-CEDD-4D5B-B6D0-06CCFFE6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4261"/>
            <a:ext cx="12192000" cy="2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75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E2014-B94E-4B09-A0C5-87B3737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标题文本和链接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8E50E-3B26-43C5-B7A0-AA2A1724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5D95E3-7627-4D99-96AA-527CB1CD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37" y="2429120"/>
            <a:ext cx="35147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81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卡片的内容类型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标题、文本和链接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图像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页眉和页脚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8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520F86-1283-4100-A2CC-FEA876D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5E3E1C3-0EFD-4AC1-AA47-3E2202F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10F8877-C850-452C-83A2-6DCA17DE9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36064"/>
            <a:ext cx="9613861" cy="48219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card-</a:t>
            </a:r>
            <a:r>
              <a:rPr lang="en-US" altLang="zh-CN" dirty="0" err="1"/>
              <a:t>img</a:t>
            </a:r>
            <a:r>
              <a:rPr lang="en-US" altLang="zh-CN" dirty="0"/>
              <a:t>-top</a:t>
            </a:r>
            <a:r>
              <a:rPr lang="zh-CN" altLang="en-US" dirty="0"/>
              <a:t>类将图片放在卡片顶部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card-text</a:t>
            </a:r>
            <a:r>
              <a:rPr lang="zh-CN" altLang="en-US" dirty="0"/>
              <a:t>类将文字内容添加到卡片中，文本也可设计个性化的</a:t>
            </a:r>
            <a:r>
              <a:rPr lang="en-US" altLang="zh-CN" dirty="0"/>
              <a:t>HTML</a:t>
            </a:r>
            <a:r>
              <a:rPr lang="zh-CN" altLang="en-US" dirty="0"/>
              <a:t>标签样式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CC4F36-B401-4E22-B45F-E29363B7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57" y="4179937"/>
            <a:ext cx="6600825" cy="2000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9DCC1C-DA00-47D3-AEA5-54F40E1A5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246" y="3429000"/>
            <a:ext cx="3505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125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卡片的内容类型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标题、文本和链接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列表组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页眉和页脚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535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67F6C-F395-43F0-A40A-3F96EEA7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CF5931-2E41-40A0-B09D-CE669310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ADBA25-C9EA-44CF-AD55-0A871E77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07" y="2193801"/>
            <a:ext cx="9277350" cy="21717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5BD5931-AF17-4BA1-98B6-C8D247CC2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96" y="4725136"/>
            <a:ext cx="4629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7420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卡片的内容类型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主体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标题、文本和链接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页眉和页脚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048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E2014-B94E-4B09-A0C5-87B3737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页眉和页脚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72B06E-FC9B-4438-9E54-B3F88F27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card-header</a:t>
            </a:r>
            <a:r>
              <a:rPr lang="zh-CN" altLang="en-US" dirty="0"/>
              <a:t>、</a:t>
            </a:r>
            <a:r>
              <a:rPr lang="en-US" altLang="zh-CN" dirty="0"/>
              <a:t>card-footer</a:t>
            </a:r>
            <a:r>
              <a:rPr lang="zh-CN" altLang="en-US" dirty="0"/>
              <a:t>分别给卡片添加页眉、页脚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根据实际需要选择是否需要在卡片中添加页眉和页脚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48E50E-3B26-43C5-B7A0-AA2A1724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0175E0-0328-40CE-B9D2-95C46C273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69" y="3579633"/>
            <a:ext cx="8730385" cy="316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930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页眉和页脚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EDFF7B-D088-4848-947B-E329A00F0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5971"/>
            <a:ext cx="12192000" cy="285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1081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设置卡片宽度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608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3C1752-4398-4321-ABBA-28CCAF9D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0" y="2036190"/>
            <a:ext cx="4396636" cy="47028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94597C-5B86-4947-A811-44DF014CB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525" y="2036190"/>
            <a:ext cx="5052669" cy="11951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F8791C-FF94-48E0-835E-71FFDD462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525" y="3626625"/>
            <a:ext cx="7538805" cy="95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8035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9A51-F32E-4849-B871-C9489C52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设置卡片宽度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234932-C5E8-4C8F-B261-CC5FC427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默认宽度</a:t>
            </a:r>
            <a:r>
              <a:rPr lang="en-US" altLang="zh-CN" dirty="0"/>
              <a:t>100%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可使用网格类、自定义</a:t>
            </a:r>
            <a:r>
              <a:rPr lang="en-US" altLang="zh-CN" dirty="0"/>
              <a:t>CSS</a:t>
            </a:r>
            <a:r>
              <a:rPr lang="zh-CN" altLang="en-US" dirty="0"/>
              <a:t>样式、宽度实用程序设置宽度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34660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91314-0B7D-4C00-8885-EF140CD4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实用网格类定义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3DF834-1811-4389-B7DA-512AF2EA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实用网格类按照行和列包装卡片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7" y="2890486"/>
            <a:ext cx="3028950" cy="326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556" y="3429000"/>
            <a:ext cx="8780540" cy="56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3877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实用宽度类定义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w-*</a:t>
            </a:r>
            <a:r>
              <a:rPr lang="zh-CN" altLang="en-US" dirty="0"/>
              <a:t>设置卡片宽度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974094"/>
            <a:ext cx="25146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933" y="3321756"/>
            <a:ext cx="80486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5978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197528-93A1-4169-905A-F9D6E107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CSS</a:t>
            </a:r>
            <a:r>
              <a:rPr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F99E41-A4BF-40C7-8AB0-3F689FC6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2" y="2134734"/>
            <a:ext cx="10499743" cy="359931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width</a:t>
            </a:r>
            <a:r>
              <a:rPr lang="zh-CN" altLang="en-US" dirty="0"/>
              <a:t>属性定义卡片宽度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1DD0AA-389E-447C-A0F9-D12EC816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16" y="2980619"/>
            <a:ext cx="36671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73" y="3337806"/>
            <a:ext cx="468630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49100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卡片对齐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60417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卡片对齐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通过文本对齐类设定卡片整体或特定部分的文本对齐方式：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.text-center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.text-left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.text-right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4323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18B7B-508C-4955-B0C0-D8EC7F3D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C9FD9C-EE3D-409F-AEA0-62570BB2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8" y="2531181"/>
            <a:ext cx="470535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324" y="2940756"/>
            <a:ext cx="284797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18903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添加导航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09224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1B6F5-B397-4A67-BE3F-6A3B5D1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添加导航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D11A7E-E069-42DC-AC99-4BFE7887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可以将导航组件添加到卡片的标题或主体中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003727"/>
            <a:ext cx="8105775" cy="290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3652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添加导航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2824163"/>
            <a:ext cx="1063942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732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表单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42415654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图像背景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29394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F6D521-2932-4BF7-A325-1F610711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图像背景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837BB7-7144-4CA7-82BA-775E71D4C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AD78052-AEFB-4A65-9D03-946058FBB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添加</a:t>
            </a:r>
            <a:r>
              <a:rPr lang="en-US" altLang="zh-CN" dirty="0"/>
              <a:t>card-</a:t>
            </a:r>
            <a:r>
              <a:rPr lang="en-US" altLang="zh-CN" dirty="0" err="1"/>
              <a:t>img</a:t>
            </a:r>
            <a:r>
              <a:rPr lang="zh-CN" altLang="en-US" dirty="0"/>
              <a:t>类将图像作为卡片背景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如果图像上需要叠加文本则将文本内容放在</a:t>
            </a:r>
            <a:r>
              <a:rPr lang="en-US" altLang="zh-CN" dirty="0"/>
              <a:t>card-</a:t>
            </a:r>
            <a:r>
              <a:rPr lang="en-US" altLang="zh-CN" dirty="0" err="1"/>
              <a:t>img</a:t>
            </a:r>
            <a:r>
              <a:rPr lang="en-US" altLang="zh-CN" dirty="0"/>
              <a:t>-overlay</a:t>
            </a:r>
            <a:r>
              <a:rPr lang="zh-CN" altLang="en-US" dirty="0"/>
              <a:t>容器中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2" y="3650015"/>
            <a:ext cx="9163050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04922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1D0990-B8E6-4116-80F1-FA5A10EB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图像背景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3D3384-03E4-46DB-9278-3C59A2EB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233" y="2121030"/>
            <a:ext cx="7127767" cy="453445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247345-2225-4DD9-B0A9-0A4F34507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8586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卡片风格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卡片排版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84648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6A445B-14EF-4F34-8DE6-9059FA46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卡片风格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B7EF64-AEE8-44FD-82D0-8BAFD934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自定义背景、文本颜色、边框和各种选项的颜色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7377B5-1962-4371-86D2-0F258B89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646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056E82-8D56-40B3-8AB8-CF35AEA4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卡片风格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86F02D-9373-4AAD-9EC7-B8BC4F49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70672AE-5F30-4E8F-9DBB-ADBEAF87D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背景与文本颜色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用文字类</a:t>
            </a:r>
            <a:r>
              <a:rPr lang="en-US" altLang="zh-CN" dirty="0"/>
              <a:t>text-*</a:t>
            </a:r>
            <a:r>
              <a:rPr lang="zh-CN" altLang="en-US" dirty="0"/>
              <a:t>与背景类</a:t>
            </a:r>
            <a:r>
              <a:rPr lang="en-US" altLang="zh-CN" dirty="0" err="1"/>
              <a:t>bg</a:t>
            </a:r>
            <a:r>
              <a:rPr lang="en-US" altLang="zh-CN" dirty="0"/>
              <a:t>-*</a:t>
            </a:r>
            <a:r>
              <a:rPr lang="zh-CN" altLang="en-US" dirty="0"/>
              <a:t>改变卡片显示颜色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2" y="3518077"/>
            <a:ext cx="5810250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791" y="3933825"/>
            <a:ext cx="2847975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19184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84098-2722-4F94-A6FF-BA178815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卡片风格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6D91F7-B65F-4895-B959-976B6CCE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B4314BE-A132-46F9-9952-5EE761049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边框颜色：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使用边框</a:t>
            </a:r>
            <a:r>
              <a:rPr lang="en-US" altLang="zh-CN" dirty="0"/>
              <a:t>border-*</a:t>
            </a:r>
            <a:r>
              <a:rPr lang="zh-CN" altLang="en-US" dirty="0"/>
              <a:t>改变卡片边框颜色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可以更改卡片页眉和页脚上的边框，也可使用</a:t>
            </a:r>
            <a:r>
              <a:rPr lang="en-US" altLang="zh-CN" dirty="0" err="1"/>
              <a:t>bg</a:t>
            </a:r>
            <a:r>
              <a:rPr lang="en-US" altLang="zh-CN" dirty="0"/>
              <a:t>-transparent</a:t>
            </a:r>
            <a:r>
              <a:rPr lang="zh-CN" altLang="en-US" dirty="0"/>
              <a:t>类删除卡片的背景颜色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699" y="4251855"/>
            <a:ext cx="50768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018" y="4134556"/>
            <a:ext cx="28098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8242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定义卡片 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卡片的内容类型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设置卡片宽度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卡片对齐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B3A8085-2848-40D4-80FA-DDCF969A2FB8}"/>
              </a:ext>
            </a:extLst>
          </p:cNvPr>
          <p:cNvSpPr txBox="1">
            <a:spLocks/>
          </p:cNvSpPr>
          <p:nvPr/>
        </p:nvSpPr>
        <p:spPr>
          <a:xfrm>
            <a:off x="4377200" y="235475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添加导航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图像背景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卡片风格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卡片排版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36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卡片排版不包含响应式！！！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卡片阵列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卡片排列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922003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B2A1E-21AB-4F6E-8F28-7450A5B62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B3F631-17A9-4DA4-A811-98E7385D4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.card-group</a:t>
            </a:r>
            <a:r>
              <a:rPr lang="zh-CN" altLang="en-US" dirty="0"/>
              <a:t>将多个卡片合成为一个群组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卡片群组使用</a:t>
            </a:r>
            <a:r>
              <a:rPr lang="en-US" altLang="zh-CN" dirty="0" err="1"/>
              <a:t>display:flex</a:t>
            </a:r>
            <a:r>
              <a:rPr lang="zh-CN" altLang="en-US" dirty="0"/>
              <a:t>实现统一布局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群组中卡片具有相同宽度和高度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使用带页脚的卡片群组时，卡片页脚会自动对齐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0414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B01522A-A7FA-4D58-B4F7-44B4D83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包括表单域、输入框、下拉框、单选按钮、复选框和按钮等控件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定义表单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单选框和复选框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183570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8" y="2028120"/>
            <a:ext cx="6631518" cy="466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475" y="2028120"/>
            <a:ext cx="5281993" cy="90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6643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96CF31-B5A6-442B-9417-162133747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526D60-257F-4804-91B5-CD738928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B19C56-9583-4E65-9DF4-1C807A5F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64" y="2003848"/>
            <a:ext cx="9927482" cy="471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2097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卡片组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卡片阵列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卡片排列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772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卡片阵列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42183C-809E-4AA0-A2D1-1F48E343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:a16="http://schemas.microsoft.com/office/drawing/2014/main" id="{094E39BB-C283-48DF-A5E4-975FB5AB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卡片阵列：一套互不相连、高度和宽度相同的卡片</a:t>
            </a:r>
            <a:r>
              <a:rPr lang="en-US" altLang="zh-CN" dirty="0"/>
              <a:t>card-deck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A276AB-A805-4699-BFDF-8D133B6D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4" y="3009896"/>
            <a:ext cx="5672666" cy="3677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727495-3860-43CC-80BA-57016E55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370" y="3009896"/>
            <a:ext cx="6381766" cy="20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30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FB2A6-47F7-4B91-8A95-66C8AE47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卡片阵列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366D21-9580-4AE0-8B1C-55947EE89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565"/>
            <a:ext cx="10228082" cy="4686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562A6D-4FE3-491D-A451-88C28536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43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卡片排版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卡片组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卡片阵列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卡片排列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94514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79246C-0738-4966-A449-90A11EC51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卡片排列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DE5C78A-95BA-4B5B-B94A-D3B3B498B09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多个卡片放在</a:t>
            </a:r>
            <a:r>
              <a:rPr lang="en-US" altLang="zh-CN" dirty="0"/>
              <a:t>card-columns</a:t>
            </a:r>
            <a:r>
              <a:rPr lang="zh-CN" altLang="en-US" dirty="0"/>
              <a:t>类中，设计成瀑布流的布局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卡片使用</a:t>
            </a:r>
            <a:r>
              <a:rPr lang="en-US" altLang="zh-CN" dirty="0"/>
              <a:t>column</a:t>
            </a:r>
            <a:r>
              <a:rPr lang="zh-CN" altLang="en-US" dirty="0"/>
              <a:t>属性而不是</a:t>
            </a:r>
            <a:r>
              <a:rPr lang="en-US" altLang="zh-CN" dirty="0"/>
              <a:t>flexbox</a:t>
            </a:r>
            <a:r>
              <a:rPr lang="zh-CN" altLang="en-US" dirty="0"/>
              <a:t>构建，更便于对齐，排列顺序从上到下、从左到右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C74690-0B52-4E8D-B37F-A207E721F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6140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67717-830B-4240-B766-106E6A1E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8758CB-8DF4-45C0-9BCB-A54533ED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37134"/>
            <a:ext cx="5582827" cy="46667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0F9871-9E75-49BC-96D7-5989A3C9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991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76A04-35F6-4E46-AE1B-0D4A5A3AE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卡片排列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98F2CA-F6FF-43E4-BD25-C7E99D024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1" y="2025573"/>
            <a:ext cx="9294829" cy="4727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92A0BA-52C9-4D0F-81F2-99FF26083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21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媒体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87430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B01522A-A7FA-4D58-B4F7-44B4D83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定义表单：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form-control</a:t>
            </a:r>
            <a:r>
              <a:rPr lang="zh-CN" altLang="en-US" dirty="0"/>
              <a:t>样式对表单控件进行优化处理，包括外观、</a:t>
            </a:r>
            <a:r>
              <a:rPr lang="en-US" altLang="zh-CN" dirty="0"/>
              <a:t>focus</a:t>
            </a:r>
            <a:r>
              <a:rPr lang="zh-CN" altLang="en-US" dirty="0"/>
              <a:t>选中状态、尺寸大小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下例中，一组表单元素放在表单组中，表单组默认设置</a:t>
            </a:r>
            <a:r>
              <a:rPr lang="en-US" altLang="zh-CN" dirty="0"/>
              <a:t>1rem</a:t>
            </a:r>
            <a:r>
              <a:rPr lang="zh-CN" altLang="en-US" dirty="0"/>
              <a:t>的底外边距</a:t>
            </a:r>
          </a:p>
        </p:txBody>
      </p:sp>
    </p:spTree>
    <p:extLst>
      <p:ext uri="{BB962C8B-B14F-4D97-AF65-F5344CB8AC3E}">
        <p14:creationId xmlns:p14="http://schemas.microsoft.com/office/powerpoint/2010/main" val="17938957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6DB-1BAF-417A-B365-5E63009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714E-D6C4-4317-8A97-6D8F64D2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特殊版式的区块样式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设计图文混排效果、媒体与文本混排效果，如博客、推文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定义媒体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媒体嵌套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排列顺序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EFFA73-18AF-4576-A413-12FBD32E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4897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C4E97-CBBD-4B7F-B3F0-DF4A2A7D1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849BA6-0EAB-41B6-BA67-CA639E94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仅需</a:t>
            </a:r>
            <a:r>
              <a:rPr lang="en-US" altLang="zh-CN" dirty="0"/>
              <a:t>media</a:t>
            </a:r>
            <a:r>
              <a:rPr lang="zh-CN" altLang="en-US" dirty="0"/>
              <a:t>和</a:t>
            </a:r>
            <a:r>
              <a:rPr lang="en-US" altLang="zh-CN" dirty="0"/>
              <a:t>media-body</a:t>
            </a:r>
            <a:r>
              <a:rPr lang="zh-CN" altLang="en-US" dirty="0"/>
              <a:t>两个类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0762E1-49E1-4EFA-82E9-B4F313FAF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0" y="2844394"/>
            <a:ext cx="7724775" cy="27241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B1CED4-D8DD-4758-AAA4-4DB04B211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207B47-615B-4461-9BB8-B30B74037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319" y="2844395"/>
            <a:ext cx="4072381" cy="159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8507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6DB-1BAF-417A-B365-5E63009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714E-D6C4-4317-8A97-6D8F64D2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媒体嵌套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对齐方式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排列顺序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8379A-B308-4D1E-991B-83C67F69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0434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92782-B7C0-4CE5-A4A8-E15895C3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媒体嵌套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1F75A2-38E6-43D7-91D6-04AA3109C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将嵌套的</a:t>
            </a:r>
            <a:r>
              <a:rPr lang="en-US" altLang="zh-CN" dirty="0"/>
              <a:t>media</a:t>
            </a:r>
            <a:r>
              <a:rPr lang="zh-CN" altLang="en-US" dirty="0"/>
              <a:t>放在父媒体对象的</a:t>
            </a:r>
            <a:r>
              <a:rPr lang="en-US" altLang="zh-CN" dirty="0"/>
              <a:t>media-body</a:t>
            </a:r>
            <a:r>
              <a:rPr lang="zh-CN" altLang="en-US" dirty="0"/>
              <a:t>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0F427F-A67C-44F9-A377-A824B6E0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4" y="2760728"/>
            <a:ext cx="9304256" cy="39982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49AAAF-A285-488E-B44B-F2B489E3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860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62520-1BD7-4D4B-B8AA-D094D3C5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媒体嵌套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4F4817-B570-4D26-9E21-CB31A3112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" y="1995905"/>
            <a:ext cx="10245958" cy="40089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A51A683-9276-4038-8FC3-2B8F14C3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811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6DB-1BAF-417A-B365-5E63009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714E-D6C4-4317-8A97-6D8F64D2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媒体嵌套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对齐方式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排列顺序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8379A-B308-4D1E-991B-83C67F69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38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FE5BD-C29B-47CE-A452-3DF55C5A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32769-2B28-4761-A60C-B22C746C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Flexbox</a:t>
            </a:r>
            <a:r>
              <a:rPr lang="zh-CN" altLang="en-US" dirty="0"/>
              <a:t>可设置媒体对象中的图片与</a:t>
            </a:r>
            <a:r>
              <a:rPr lang="en-US" altLang="zh-CN" dirty="0"/>
              <a:t>media-body</a:t>
            </a:r>
            <a:r>
              <a:rPr lang="zh-CN" altLang="en-US" dirty="0"/>
              <a:t>内容顶部（默认）、中间或末尾对齐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04E34-C25E-4C32-A704-384C15E7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533ADA-F6A3-44D3-86D0-A978A76B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39" y="2937008"/>
            <a:ext cx="6360840" cy="392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28293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63DB5-832A-4CFD-A74D-3049781A5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对齐方式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934C8-89F6-48F0-AF6D-ECB18581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6" y="2325867"/>
            <a:ext cx="9372600" cy="3695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7DFC79-D8E3-4982-B7F3-B58AC6FE5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454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6DB-1BAF-417A-B365-5E63009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714E-D6C4-4317-8A97-6D8F64D2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媒体嵌套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排列顺序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媒体列表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8379A-B308-4D1E-991B-83C67F69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753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FE5BD-C29B-47CE-A452-3DF55C5A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排列顺序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32769-2B28-4761-A60C-B22C746C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</a:t>
            </a:r>
            <a:r>
              <a:rPr lang="en-US" altLang="zh-CN" dirty="0"/>
              <a:t>order</a:t>
            </a:r>
            <a:r>
              <a:rPr lang="zh-CN" altLang="en-US" dirty="0"/>
              <a:t>属性，更改媒体对象中的内容顺序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04E34-C25E-4C32-A704-384C15E7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9BC837-F8FA-41C9-BF73-16BF21A7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3114283"/>
            <a:ext cx="112395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54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2952A0-199B-4306-ABF9-28A4707A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6" y="2076450"/>
            <a:ext cx="100393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4284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C8C2D7-23E0-41FE-8322-3388DEC2C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排列顺序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6EA592-2BE8-4A52-97BA-2497D2B6F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181"/>
            <a:ext cx="12192000" cy="3477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19FD61-5F1E-4C3D-BA9D-17CEE914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25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556DB-1BAF-417A-B365-5E630090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2F714E-D6C4-4317-8A97-6D8F64D2D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媒体嵌套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排列顺序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媒体列表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F8379A-B308-4D1E-991B-83C67F69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9978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FE5BD-C29B-47CE-A452-3DF55C5A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媒体列表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832769-2B28-4761-A60C-B22C746C8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&lt;ul&gt;</a:t>
            </a:r>
            <a:r>
              <a:rPr lang="zh-CN" altLang="en-US" dirty="0"/>
              <a:t>或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&gt;</a:t>
            </a:r>
            <a:r>
              <a:rPr lang="zh-CN" altLang="en-US" dirty="0"/>
              <a:t>上，添加</a:t>
            </a:r>
            <a:r>
              <a:rPr lang="en-US" altLang="zh-CN" dirty="0"/>
              <a:t>list-</a:t>
            </a:r>
            <a:r>
              <a:rPr lang="en-US" altLang="zh-CN" dirty="0" err="1"/>
              <a:t>unstyled</a:t>
            </a:r>
            <a:r>
              <a:rPr lang="zh-CN" altLang="en-US" dirty="0"/>
              <a:t>以删除任何默认列表样式，然后将</a:t>
            </a:r>
            <a:r>
              <a:rPr lang="en-US" altLang="zh-CN" dirty="0"/>
              <a:t>media</a:t>
            </a:r>
            <a:r>
              <a:rPr lang="zh-CN" altLang="en-US" dirty="0"/>
              <a:t>应用于</a:t>
            </a:r>
            <a:r>
              <a:rPr lang="en-US" altLang="zh-CN" dirty="0"/>
              <a:t>&lt;li&gt;</a:t>
            </a:r>
            <a:r>
              <a:rPr lang="zh-CN" altLang="en-US" dirty="0"/>
              <a:t>，根据需要进行样式的微调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F04E34-C25E-4C32-A704-384C15E7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747D3F-3757-44A3-B334-A9F28672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029" y="3601039"/>
            <a:ext cx="3351155" cy="30615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B26678-BDA4-4EF1-BA73-5FA6778B7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082" y="3590921"/>
            <a:ext cx="3085203" cy="30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3989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199671717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2B35F-C8C0-484A-86A2-9E06C41B4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E92AB-FB76-4BC6-BD68-3B18B434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网格系统布局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卡片组件进行内容设计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为卡片中图片添加遮罩效果：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鼠标悬浮图片上时触发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图片透明度降低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其上显示游戏二维码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45677-1B1D-44DF-8C4B-02840C00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0632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3A5AB-B5AF-4CC6-992E-718D7AED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774A1-D1CD-41EB-8A4A-29BA7529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第一步：设计游戏案例推荐区布局：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行</a:t>
            </a:r>
            <a:r>
              <a:rPr lang="en-US" altLang="zh-CN" dirty="0"/>
              <a:t>6</a:t>
            </a:r>
            <a:r>
              <a:rPr lang="zh-CN" altLang="en-US" dirty="0"/>
              <a:t>列（其实是代码并不是效果）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每列占</a:t>
            </a:r>
            <a:r>
              <a:rPr lang="en-US" altLang="zh-CN" dirty="0"/>
              <a:t>4</a:t>
            </a:r>
            <a:r>
              <a:rPr lang="zh-CN" altLang="en-US" dirty="0"/>
              <a:t>份（所以其实是</a:t>
            </a:r>
            <a:r>
              <a:rPr lang="en-US" altLang="zh-CN" dirty="0"/>
              <a:t>……</a:t>
            </a:r>
            <a:r>
              <a:rPr lang="zh-CN" altLang="en-US" dirty="0"/>
              <a:t>？）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D33BA-9CAA-4E89-82DE-501A9D4B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59" y="3989895"/>
            <a:ext cx="4210050" cy="2743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8225ABD-172B-4F6A-B7B0-34F70E10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555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3A5AB-B5AF-4CC6-992E-718D7AED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774A1-D1CD-41EB-8A4A-29BA7529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第二步：网格系统中添加卡片组件，设计内容，包括：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卡片图片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标题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介绍内容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225ABD-172B-4F6A-B7B0-34F70E10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EE1878-0C3D-4997-B3EA-726DF0C8E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134" y="3009896"/>
            <a:ext cx="6553562" cy="37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9872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6281F-4884-4740-B83B-12AC2DDE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EFE9CE-7979-494A-8095-FC6133DE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6880BA6-1826-4AD2-A196-AFA20054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647" y="2055044"/>
            <a:ext cx="8249083" cy="469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8849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6281F-4884-4740-B83B-12AC2DDE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EFE9CE-7979-494A-8095-FC6133DE0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F13153-D76A-4950-9014-EF8EBF90A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436" y="2092750"/>
            <a:ext cx="7696527" cy="464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4858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87A3D6-F7E8-4C91-891D-069EAE5FC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8A7B1E-3415-444F-AD21-5D91688D9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88" y="2045616"/>
            <a:ext cx="5378857" cy="47230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D63A54-11F5-4254-9F6D-D8327164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6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9F4F568-53CD-412D-AD05-7ECB02B0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1964"/>
            <a:ext cx="12192000" cy="277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623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3A5AB-B5AF-4CC6-992E-718D7AED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0774A1-D1CD-41EB-8A4A-29BA75295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第三步：自定义样式代码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8225ABD-172B-4F6A-B7B0-34F70E10C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FF2E3C-F79E-4D2A-8BA5-2D6B89E51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02" y="2306577"/>
            <a:ext cx="4220416" cy="42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5866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A9A90D-1EDC-48DB-ADFA-0783D48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案例：仿白鹭科技网站游戏案例推荐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44A68B-2431-4E07-B1EC-7516FC61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45C5D-2AD0-47A3-998D-5A8C7C29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08" y="2055043"/>
            <a:ext cx="5549359" cy="47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7325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84599-EBFE-4678-8449-FC18ABCD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E3F9A7-13D9-4FCD-9DD1-768D2D59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完成课件所有练习和综合案例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完成课后作业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5EF114-634B-48F6-8D88-3DC6E91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9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分页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74807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设置表单控件大小：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给表单控件添加</a:t>
            </a:r>
            <a:r>
              <a:rPr lang="en-US" altLang="zh-CN" dirty="0"/>
              <a:t>form-control-lg</a:t>
            </a:r>
            <a:r>
              <a:rPr lang="zh-CN" altLang="en-US" dirty="0"/>
              <a:t>、</a:t>
            </a:r>
            <a:r>
              <a:rPr lang="en-US" altLang="zh-CN" dirty="0"/>
              <a:t>form-control-</a:t>
            </a:r>
            <a:r>
              <a:rPr lang="en-US" altLang="zh-CN" dirty="0" err="1"/>
              <a:t>sm</a:t>
            </a:r>
            <a:r>
              <a:rPr lang="zh-CN" altLang="en-US" dirty="0"/>
              <a:t>可设置表单控件大小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33056D-0225-402D-8BFD-B09E9E3A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0" y="3281361"/>
            <a:ext cx="108204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943F65-3FE4-413E-B93F-281375E2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713"/>
            <a:ext cx="12192000" cy="181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54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9CC69-22B4-412C-82B5-197E332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1BF2EF-9477-4FEC-8347-749B57B8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86A1EF6-6A07-4959-A1C1-C1FD57A0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设置表单控件只读：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&lt;input&gt;</a:t>
            </a:r>
            <a:r>
              <a:rPr lang="zh-CN" altLang="en-US" dirty="0"/>
              <a:t>添加</a:t>
            </a:r>
            <a:r>
              <a:rPr lang="en-US" altLang="zh-CN" dirty="0" err="1"/>
              <a:t>readonly</a:t>
            </a:r>
            <a:r>
              <a:rPr lang="zh-CN" altLang="en-US" dirty="0"/>
              <a:t>属性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8EBEB2-2A9B-4EBD-B95C-7B299D555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3776060"/>
            <a:ext cx="9886950" cy="1247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8ED6A6B-2F29-4DCF-A180-40C4DDFF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2" y="5140986"/>
            <a:ext cx="12085163" cy="4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9A801-8CC3-4F93-A969-E3F0516A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设置只读文本：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将</a:t>
            </a:r>
            <a:r>
              <a:rPr lang="en-US" altLang="zh-CN" dirty="0"/>
              <a:t>&lt;input </a:t>
            </a:r>
            <a:r>
              <a:rPr lang="en-US" altLang="zh-CN" dirty="0" err="1"/>
              <a:t>readonly</a:t>
            </a:r>
            <a:r>
              <a:rPr lang="en-US" altLang="zh-CN" dirty="0"/>
              <a:t>&gt;</a:t>
            </a:r>
            <a:r>
              <a:rPr lang="zh-CN" altLang="en-US" dirty="0"/>
              <a:t>设置为只读文本，使用</a:t>
            </a:r>
            <a:r>
              <a:rPr lang="en-US" altLang="zh-CN" dirty="0"/>
              <a:t>form-control-plaintext</a:t>
            </a:r>
            <a:r>
              <a:rPr lang="zh-CN" altLang="en-US" dirty="0"/>
              <a:t>删除默认表单纯文字样式，并保留适当边距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5E01A7-3C9B-4476-BC3B-60E61B6AF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68" y="3873153"/>
            <a:ext cx="9219414" cy="28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1DDB3F-5BB6-4258-87EB-913F8445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7A88E3-DB2E-497C-9C17-A3FA6A6E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DA45F8-996C-45A3-9A6E-171144303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748"/>
            <a:ext cx="12192000" cy="16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8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E740B82-5477-45B8-A47A-4CD18626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设置范围输入：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使用</a:t>
            </a:r>
            <a:r>
              <a:rPr lang="en-US" altLang="zh-CN" dirty="0"/>
              <a:t>form-control-range</a:t>
            </a:r>
            <a:r>
              <a:rPr lang="zh-CN" altLang="en-US" dirty="0"/>
              <a:t>设置水平滚动范围输入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8FB39A-F3C0-49EA-A05D-AC529F571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016" y="3652346"/>
            <a:ext cx="7705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5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C2920-F441-4EB7-929E-BCD7506D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B89985-F3A1-4AFB-9836-27ED0E65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284D1E2-B818-4F17-9139-BA8D6E41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1317"/>
            <a:ext cx="12192000" cy="55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8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B01522A-A7FA-4D58-B4F7-44B4D83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单选框和复选框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表单布局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094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9A801-8CC3-4F93-A969-E3F0516A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form-check</a:t>
            </a:r>
            <a:r>
              <a:rPr lang="zh-CN" altLang="en-US" dirty="0"/>
              <a:t>类可以格式化复选框和单选按钮，用以改进它们的默认布局和动作呈现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默认堆叠方式：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同级任意数量的复选框和单选按钮被垂直堆叠，并与</a:t>
            </a:r>
            <a:r>
              <a:rPr lang="en-US" altLang="zh-CN" dirty="0"/>
              <a:t>form-check</a:t>
            </a:r>
            <a:r>
              <a:rPr lang="zh-CN" altLang="en-US" dirty="0"/>
              <a:t>适当间隔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5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96D69F-31AC-49A0-993F-9F89C74A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3" y="3034794"/>
            <a:ext cx="9745990" cy="37484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7F98C6-2AC5-44EB-99E5-880FEBD0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662" y="3034794"/>
            <a:ext cx="1895475" cy="1362075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8B7252E8-309A-4EB7-AB1E-B8027CECA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在这个例子中如果把</a:t>
            </a:r>
            <a:r>
              <a:rPr lang="en-US" altLang="zh-CN" dirty="0"/>
              <a:t>checkbox</a:t>
            </a:r>
            <a:r>
              <a:rPr lang="zh-CN" altLang="en-US" dirty="0"/>
              <a:t>和</a:t>
            </a:r>
            <a:r>
              <a:rPr lang="en-US" altLang="zh-CN" dirty="0"/>
              <a:t>label</a:t>
            </a:r>
            <a:r>
              <a:rPr lang="zh-CN" altLang="en-US" dirty="0"/>
              <a:t>的顺序颠倒一下可以吗？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84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定义分页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使用图标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设计分页风格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732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5919B8-5B99-44D1-AEAF-FB67CBAD7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水平排列方式：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form-check-inline</a:t>
            </a:r>
            <a:r>
              <a:rPr lang="zh-CN" altLang="en-US" dirty="0"/>
              <a:t>类可将复选框或选项按钮组合放到同一水平行商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form-check</a:t>
            </a:r>
            <a:r>
              <a:rPr lang="zh-CN" altLang="en-US" dirty="0"/>
              <a:t>容器添加</a:t>
            </a:r>
            <a:r>
              <a:rPr lang="en-US" altLang="zh-CN" dirty="0"/>
              <a:t>form-check-inline</a:t>
            </a:r>
            <a:r>
              <a:rPr lang="zh-CN" altLang="en-US" dirty="0"/>
              <a:t>类，设置其水平排列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74942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243CB-D571-4E0D-ADFB-D3F5223E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3227C-366A-4E5C-95EE-6B9DC4CE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这里呢？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0BEF33-928E-4C4D-B849-A439014F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E068098-EBE5-4BF5-8339-B47A95CB4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0" y="3219446"/>
            <a:ext cx="8229600" cy="32194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EDA052-2F9A-4F8B-A544-1FEF1350B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994" y="3219446"/>
            <a:ext cx="14763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4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无文本形式：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给容器</a:t>
            </a:r>
            <a:r>
              <a:rPr lang="en-US" altLang="zh-CN" dirty="0"/>
              <a:t>form-check</a:t>
            </a:r>
            <a:r>
              <a:rPr lang="zh-CN" altLang="en-US" dirty="0"/>
              <a:t>添加</a:t>
            </a:r>
            <a:r>
              <a:rPr lang="en-US" altLang="zh-CN" dirty="0"/>
              <a:t>position-check</a:t>
            </a:r>
            <a:r>
              <a:rPr lang="zh-CN" altLang="en-US" dirty="0"/>
              <a:t>类实现没有文本的形式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04A1E7-2D02-4E0C-8E2A-53C38996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9" y="3519012"/>
            <a:ext cx="8050197" cy="15586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9C5F53-4D0C-4B67-99CE-492A56E40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849" y="3519012"/>
            <a:ext cx="35052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B01522A-A7FA-4D58-B4F7-44B4D831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单选框和复选框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表单布局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47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表单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69A801-8CC3-4F93-A969-E3F0516A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通过使用</a:t>
            </a:r>
            <a:r>
              <a:rPr lang="en-US" altLang="zh-CN" dirty="0" err="1"/>
              <a:t>display:block</a:t>
            </a:r>
            <a:r>
              <a:rPr lang="zh-CN" altLang="en-US" dirty="0"/>
              <a:t>和</a:t>
            </a:r>
            <a:r>
              <a:rPr lang="en-US" altLang="zh-CN" dirty="0"/>
              <a:t>width:100%</a:t>
            </a:r>
            <a:r>
              <a:rPr lang="zh-CN" altLang="en-US" dirty="0"/>
              <a:t>作用在表单</a:t>
            </a:r>
            <a:r>
              <a:rPr lang="en-US" altLang="zh-CN" dirty="0"/>
              <a:t>&lt;input&gt;</a:t>
            </a:r>
            <a:r>
              <a:rPr lang="zh-CN" altLang="en-US" dirty="0"/>
              <a:t>上，使得表单都是垂直排列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用网格布局表单：需要多列、多种宽度或其它排列选项时使用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34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表单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20EC32-1AF7-4E34-9C51-BC8D9413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4" y="2042510"/>
            <a:ext cx="8524875" cy="29813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DB542E-38D5-46F2-9FFE-CE1FD901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69089"/>
            <a:ext cx="12192000" cy="5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77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219DD-9641-4862-A594-B5B8866E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表单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42AD5-73D9-4BF7-9FEF-3CF71ACF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4832"/>
            <a:ext cx="9613861" cy="46695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定义列的宽度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4DAC1E-F3C6-42AB-AC89-2B1B41E3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3681FE-3C34-480B-A897-EF05C155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6" y="2675772"/>
            <a:ext cx="5116418" cy="41045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E47464-3EFE-4389-B7D2-45AE89BF6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24" y="2675772"/>
            <a:ext cx="6768170" cy="179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23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表单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461F9E-63FF-4ED1-ACC0-EDC33DB3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" y="2037402"/>
            <a:ext cx="12019175" cy="36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80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197AB-CBF0-4243-9F96-0812104F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表单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AAEBED-0FD0-490B-8291-6E2F380F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CDCDEC-C9F6-433B-81BD-CD7E02348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4832"/>
            <a:ext cx="9613861" cy="46695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内联表单：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&lt;form&gt;</a:t>
            </a:r>
            <a:r>
              <a:rPr lang="zh-CN" altLang="en-US" dirty="0"/>
              <a:t>添加</a:t>
            </a:r>
            <a:r>
              <a:rPr lang="en-US" altLang="zh-CN" dirty="0"/>
              <a:t>form-inline</a:t>
            </a:r>
            <a:r>
              <a:rPr lang="zh-CN" altLang="en-US" dirty="0"/>
              <a:t>类，使一系列表单控件水平排列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行内表单的表单控件与默认状态略有不同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635B3-E02C-492D-AFB2-B355EAB8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89" y="2177051"/>
            <a:ext cx="6705600" cy="561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ED72A7-4B15-4880-BCA4-3900D392E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2" y="3776059"/>
            <a:ext cx="8378838" cy="29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表单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FA8DDEC-EE55-473E-8CCE-A51A1551F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4832"/>
            <a:ext cx="9613861" cy="46695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帮助文本：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form-text</a:t>
            </a:r>
            <a:r>
              <a:rPr lang="zh-CN" altLang="en-US" dirty="0"/>
              <a:t>创建表单中的帮助文字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可使用任何</a:t>
            </a:r>
            <a:r>
              <a:rPr lang="en-US" altLang="zh-CN" dirty="0"/>
              <a:t>HTML</a:t>
            </a:r>
            <a:r>
              <a:rPr lang="zh-CN" altLang="en-US" dirty="0"/>
              <a:t>元素和通用样式实现帮助文本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7E1DA9-4F28-4E51-B1B0-D2A00B3DF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76" y="3776059"/>
            <a:ext cx="8690957" cy="304993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C22D38-CC7B-47F7-8F28-13F360033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438" y="2132555"/>
            <a:ext cx="7800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元素添加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page-item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类，超链接中添加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page-link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CA94CE-FE53-45A4-AD17-5F83DA2DB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98" y="3533775"/>
            <a:ext cx="6657975" cy="27622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712974-C941-425B-BCD9-4D119AE4D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928" y="4129768"/>
            <a:ext cx="42767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3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输入框组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3251421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输入组框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表单控件扩展而来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可以很容易地向基于文本的输入框添加作为前缀或后缀的图标、文本或按钮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基本输入框组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输入框组的大小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复选框和单选框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输入框添加按钮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设置下拉菜单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432111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CC70B-1DBA-49CA-A226-B23F27A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基本输入框组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50A43D-A6C0-4A6D-B99C-370090A4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10648D-69B4-4FD9-A8DF-F8A7C5BF7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input-group</a:t>
            </a:r>
            <a:r>
              <a:rPr lang="zh-CN" altLang="en-US" dirty="0"/>
              <a:t>创建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除了可添加</a:t>
            </a:r>
            <a:r>
              <a:rPr lang="en-US" altLang="zh-CN" dirty="0"/>
              <a:t>&lt;input&gt;</a:t>
            </a:r>
            <a:r>
              <a:rPr lang="zh-CN" altLang="en-US" dirty="0"/>
              <a:t>元素还可添加图标、文本、按钮等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在输入框前面添加额外元素用</a:t>
            </a:r>
            <a:r>
              <a:rPr lang="en-US" altLang="zh-CN" dirty="0"/>
              <a:t>input-group-prepend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在输入框后面添加额外元素用</a:t>
            </a:r>
            <a:r>
              <a:rPr lang="en-US" altLang="zh-CN" dirty="0"/>
              <a:t>input-group-append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Input-group-text</a:t>
            </a:r>
            <a:r>
              <a:rPr lang="zh-CN" altLang="en-US" dirty="0"/>
              <a:t>设置文本样式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127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3CA15-8BAD-4798-9B18-51E7202D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基本输入框组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817F8-96F0-4FB7-90AA-925E9AE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5F0678-5072-409E-B406-70E73BEAD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2" y="2013408"/>
            <a:ext cx="81248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06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基本输入框组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2D6DE8C-E434-45F7-8CE6-FB3771C44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6794"/>
            <a:ext cx="12192000" cy="11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03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输入组框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基本输入框组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输入框组的大小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复选框和单选框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输入框添加按钮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设置下拉菜单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9617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F92C3F-D895-4B16-AC62-178F2EF0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输入框组的大小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FF0FE-34E9-4B3A-9EC3-1B2AB642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input-group-</a:t>
            </a:r>
            <a:r>
              <a:rPr lang="en-US" altLang="zh-CN" dirty="0" err="1"/>
              <a:t>sm</a:t>
            </a:r>
            <a:r>
              <a:rPr lang="zh-CN" altLang="en-US" dirty="0"/>
              <a:t>设置小的输入框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input-group-lg</a:t>
            </a:r>
            <a:r>
              <a:rPr lang="zh-CN" altLang="en-US" dirty="0"/>
              <a:t>设置大的输入框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87F770-417D-422A-A948-E5AC2995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E0082B-24BA-4CBF-8B0D-DE07E232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543" y="2080623"/>
            <a:ext cx="4674845" cy="469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51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B35B0-80AB-4B7D-A99C-24A858ED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输入框组的大小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69FDCF-0B8C-44C0-B3D0-AFA89552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14A2AF-6E32-4F4E-9789-B4BA9EE8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9385"/>
            <a:ext cx="12192000" cy="173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8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输入组框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基本输入框组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输入框组的大小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复选框和单选框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输入框添加按钮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设置下拉菜单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5616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复选框和单选框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1E217E-5844-49D9-B64A-5393F5A0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把复选框和单选框的按钮作为输入框组的前缀或后缀元素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B21226-B715-43A3-BC64-57287418F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5" y="2647949"/>
            <a:ext cx="78009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使用图标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设计分页风格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738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复选框和单选框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0B8470-8847-4B05-B172-39815C186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39064"/>
            <a:ext cx="12192000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9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输入组框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基本输入框组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输入框组的大小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复选框和单选框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输入框添加按钮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设置下拉菜单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66104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8993F-198A-4B33-BBA8-393531A9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输入框添加按钮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10607-5C3E-44FE-9241-6CE4087A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1B213090-E641-487F-AD87-A1D78504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把按钮作为输入框组的前置或后置元素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B2B06-5679-4F44-842E-DD4D0BAD2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124" y="2929212"/>
            <a:ext cx="7715250" cy="198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4BD87C-7973-4CCA-A7D7-D25A659E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3835"/>
            <a:ext cx="12192000" cy="6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3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输入组框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2800"/>
            <a:ext cx="9613861" cy="47751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基本输入框组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输入框组的大小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复选框和单选框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输入框添加按钮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设置下拉菜单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684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在输入框组中添加带有下拉菜单的按钮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C0B9FA-6464-435A-B764-11656876A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0935"/>
            <a:ext cx="10897386" cy="297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42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设置下拉菜单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570CD2-9DBF-4825-922C-87C12304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3475"/>
            <a:ext cx="12192000" cy="18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92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徽章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6982106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AB1FE-B4A4-4900-AE8C-B3FD376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BAA4B-ABC4-492F-A6F8-8086F989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6D76F58-D33A-4154-A6FF-C4C6D058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用于突出显示新的或未读的项，如：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网页中消息系统提示用户有未读消息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定义徽章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设置颜色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胶囊徽章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链接徽章</a:t>
            </a:r>
          </a:p>
        </p:txBody>
      </p:sp>
    </p:spTree>
    <p:extLst>
      <p:ext uri="{BB962C8B-B14F-4D97-AF65-F5344CB8AC3E}">
        <p14:creationId xmlns:p14="http://schemas.microsoft.com/office/powerpoint/2010/main" val="22872230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定义徽章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&lt;span&gt;</a:t>
            </a:r>
            <a:r>
              <a:rPr lang="zh-CN" altLang="en-US" dirty="0"/>
              <a:t>添加</a:t>
            </a:r>
            <a:r>
              <a:rPr lang="en-US" altLang="zh-CN" dirty="0"/>
              <a:t>badge</a:t>
            </a:r>
            <a:r>
              <a:rPr lang="zh-CN" altLang="en-US" dirty="0"/>
              <a:t>样式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741DB8-830B-4A77-8275-24B07690F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" y="2763575"/>
            <a:ext cx="6934200" cy="1990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AB281B-6051-4F0E-970E-DF9CC311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372" y="2763575"/>
            <a:ext cx="30099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03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94B50-4D02-47A8-B43E-F4DE497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/>
              <a:t>定义徽章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BDCA0E-44BE-43BD-8010-59BED7B3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12A1568-C527-4D37-BE1A-92C6B19DA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作为链接或按钮的一部分提供计数器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C608B8-C83B-4DE9-8B03-0A0BACF59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913668"/>
            <a:ext cx="6353175" cy="121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A76774-0413-4B03-8873-3CBAD548F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5" y="2913668"/>
            <a:ext cx="154305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2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r>
              <a:rPr lang="zh-CN" altLang="en-US" dirty="0"/>
              <a:t>使用图标：</a:t>
            </a:r>
            <a:endParaRPr lang="en-US" altLang="zh-CN" dirty="0"/>
          </a:p>
          <a:p>
            <a:pPr lvl="2">
              <a:lnSpc>
                <a:spcPct val="170000"/>
              </a:lnSpc>
            </a:pPr>
            <a:r>
              <a:rPr lang="zh-CN" altLang="en-US" dirty="0"/>
              <a:t>使用图标或符号代替某些分页链接的而文本，应提供适当的屏幕阅读器支持</a:t>
            </a:r>
            <a:r>
              <a:rPr lang="en-US" altLang="zh-CN" dirty="0"/>
              <a:t>aria</a:t>
            </a:r>
            <a:r>
              <a:rPr lang="zh-CN" altLang="en-US" dirty="0"/>
              <a:t>属性</a:t>
            </a:r>
            <a:r>
              <a:rPr lang="en-US" altLang="zh-CN" dirty="0" err="1"/>
              <a:t>sr</a:t>
            </a:r>
            <a:r>
              <a:rPr lang="en-US" altLang="zh-CN" dirty="0"/>
              <a:t>-only</a:t>
            </a:r>
            <a:r>
              <a:rPr lang="zh-CN" altLang="en-US" dirty="0"/>
              <a:t>工具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7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AB1FE-B4A4-4900-AE8C-B3FD376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BAA4B-ABC4-492F-A6F8-8086F989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6D76F58-D33A-4154-A6FF-C4C6D058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设置颜色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胶囊徽章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链接徽章</a:t>
            </a:r>
          </a:p>
        </p:txBody>
      </p:sp>
    </p:spTree>
    <p:extLst>
      <p:ext uri="{BB962C8B-B14F-4D97-AF65-F5344CB8AC3E}">
        <p14:creationId xmlns:p14="http://schemas.microsoft.com/office/powerpoint/2010/main" val="9498983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设置颜色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各种颜色的徽章类：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.badge-primary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.badge-secondary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.badge-success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.badge-danger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B6E80B74-5CFC-4492-AB04-7C5B707E1302}"/>
              </a:ext>
            </a:extLst>
          </p:cNvPr>
          <p:cNvSpPr txBox="1">
            <a:spLocks/>
          </p:cNvSpPr>
          <p:nvPr/>
        </p:nvSpPr>
        <p:spPr>
          <a:xfrm>
            <a:off x="4660004" y="2718785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.badge-warning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.badge-info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.badge-light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.badge-dark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298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A6E5CC8-318D-47AC-BD06-0204DAA7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2661894"/>
            <a:ext cx="5905500" cy="2514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13F4F9-8A04-461A-8866-BB56F35C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987" y="3383732"/>
            <a:ext cx="5219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4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AB1FE-B4A4-4900-AE8C-B3FD376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BAA4B-ABC4-492F-A6F8-8086F989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6D76F58-D33A-4154-A6FF-C4C6D058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胶囊徽章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链接徽章</a:t>
            </a:r>
          </a:p>
        </p:txBody>
      </p:sp>
    </p:spTree>
    <p:extLst>
      <p:ext uri="{BB962C8B-B14F-4D97-AF65-F5344CB8AC3E}">
        <p14:creationId xmlns:p14="http://schemas.microsoft.com/office/powerpoint/2010/main" val="3495218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胶囊徽章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badge-pill</a:t>
            </a:r>
            <a:r>
              <a:rPr lang="zh-CN" altLang="en-US" dirty="0"/>
              <a:t>类设置胶囊形状徽章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设置水平内边距和较大的圆角边框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徽章更圆润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22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胶囊徽章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A12B597-FCB2-40F3-8066-947F33702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6" y="2072473"/>
            <a:ext cx="7096125" cy="25622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0EA6F5-1375-4240-AC7B-76D7677C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051" y="5398023"/>
            <a:ext cx="5657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AB1FE-B4A4-4900-AE8C-B3FD376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徽章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7BAA4B-ABC4-492F-A6F8-8086F989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6D76F58-D33A-4154-A6FF-C4C6D058E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设置颜色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胶囊徽章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链接徽章</a:t>
            </a:r>
          </a:p>
        </p:txBody>
      </p:sp>
    </p:spTree>
    <p:extLst>
      <p:ext uri="{BB962C8B-B14F-4D97-AF65-F5344CB8AC3E}">
        <p14:creationId xmlns:p14="http://schemas.microsoft.com/office/powerpoint/2010/main" val="3645245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链接徽章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&lt;a&gt;</a:t>
            </a:r>
            <a:r>
              <a:rPr lang="zh-CN" altLang="en-US" dirty="0"/>
              <a:t>元素上添加</a:t>
            </a:r>
            <a:r>
              <a:rPr lang="en-US" altLang="zh-CN" dirty="0"/>
              <a:t>badge-*</a:t>
            </a:r>
            <a:r>
              <a:rPr lang="zh-CN" altLang="en-US" dirty="0"/>
              <a:t>类，可实现悬停、焦点等状态效果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CEE018-6E5F-4F79-8BB1-46F6CD903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6" y="2723413"/>
            <a:ext cx="6267450" cy="2466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A5E0A6-D5A9-43A7-9CAA-15EB73D24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510" y="3356285"/>
            <a:ext cx="51435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36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1580380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提供灵活的预定义消息，为常见用户动作提供醒目操作提示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定义警告框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添加链接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额外的内容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21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6AFEE-28C3-41F0-8331-AFCADDC12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2" y="2030641"/>
            <a:ext cx="7005071" cy="47722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20394C-BAF5-4556-9AAA-4774451F1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04" y="2752725"/>
            <a:ext cx="4984104" cy="122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4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522157-6B25-4943-B6E0-748A05DD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5496"/>
            <a:ext cx="9613861" cy="45211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/>
              <a:t>用</a:t>
            </a:r>
            <a:r>
              <a:rPr lang="en-US" altLang="zh-CN" b="1" dirty="0"/>
              <a:t>alert</a:t>
            </a:r>
            <a:r>
              <a:rPr lang="zh-CN" altLang="en-US" b="1" dirty="0"/>
              <a:t>类设计警告框，在此基础上添加：</a:t>
            </a:r>
            <a:endParaRPr lang="en-US" altLang="zh-CN" b="1" dirty="0"/>
          </a:p>
          <a:p>
            <a:pPr>
              <a:lnSpc>
                <a:spcPct val="160000"/>
              </a:lnSpc>
            </a:pPr>
            <a:r>
              <a:rPr lang="en-US" altLang="zh-CN" b="1" dirty="0"/>
              <a:t>.alert-success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.alert-info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.alert-warning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.alert-danger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625E5E1-32B7-4869-BB70-A1F45C00893C}"/>
              </a:ext>
            </a:extLst>
          </p:cNvPr>
          <p:cNvSpPr txBox="1">
            <a:spLocks/>
          </p:cNvSpPr>
          <p:nvPr/>
        </p:nvSpPr>
        <p:spPr>
          <a:xfrm>
            <a:off x="3943567" y="2676237"/>
            <a:ext cx="9613861" cy="4521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b="1" dirty="0"/>
              <a:t>.alert-primary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.alert-secondary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.alert-light</a:t>
            </a:r>
          </a:p>
          <a:p>
            <a:pPr>
              <a:lnSpc>
                <a:spcPct val="160000"/>
              </a:lnSpc>
            </a:pPr>
            <a:r>
              <a:rPr lang="en-US" altLang="zh-CN" b="1" dirty="0"/>
              <a:t>.alert-dark</a:t>
            </a:r>
          </a:p>
        </p:txBody>
      </p:sp>
    </p:spTree>
    <p:extLst>
      <p:ext uri="{BB962C8B-B14F-4D97-AF65-F5344CB8AC3E}">
        <p14:creationId xmlns:p14="http://schemas.microsoft.com/office/powerpoint/2010/main" val="15895197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C667AC-874A-4335-A078-625D6FD5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FA5C5-CA9C-4F2D-8F82-8C7315C6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C94DBD-13E5-451B-A888-5F88EAF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57" y="2528285"/>
            <a:ext cx="60864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F1167B-31E9-414B-BD6E-10E87F87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4" y="2008167"/>
            <a:ext cx="10312924" cy="47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0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添加链接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额外的内容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029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2F04A-DE6C-4672-B70C-CA4B908E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添加链接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3F9DAD-20EF-4CF4-9487-6A236491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95B50F-EC7F-4807-B9B3-D9B97FEA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alert-link</a:t>
            </a:r>
            <a:r>
              <a:rPr lang="zh-CN" altLang="en-US" dirty="0"/>
              <a:t>为带颜色的警告框中的链接加上合适的颜色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83210F-7219-4B9C-8CBF-8362DDB4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9846"/>
            <a:ext cx="12192000" cy="19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3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E8520B-8717-4EB6-AD60-73CAD892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添加链接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FF3CA0-3BF4-4D11-A1A0-258D1B7B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FD894E6-C828-4EFB-8919-8D9594713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33" y="2004917"/>
            <a:ext cx="10199802" cy="47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12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添加链接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额外的内容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69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额外的内容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警告框中还可以包含标题、段落和分隔符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FB1320-8EF7-424C-B319-9652C69F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37204"/>
            <a:ext cx="12192000" cy="208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4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额外的内容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5D86E64-AC8E-4170-8150-83DF38497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4000"/>
            <a:ext cx="12192000" cy="198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00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进度条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列表组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408140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使用图标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设计分页风格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6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展示加载、跳转或动作正在执行中的状态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定义进度条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设计进度条样式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设计进度条风格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31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1408E-6658-4142-BEFE-1482941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定义进度条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9AE979C-48F1-4301-98B5-35FCF596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class=“progress”</a:t>
            </a:r>
            <a:r>
              <a:rPr lang="zh-CN" altLang="en-US" dirty="0"/>
              <a:t>，定义进度条外层容器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class=“progress-bar”</a:t>
            </a:r>
            <a:r>
              <a:rPr lang="zh-CN" altLang="en-US" dirty="0"/>
              <a:t>，定义进度条样式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基本结构：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&lt;div class=“progress”&gt;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&lt;div class=“progress-bar”&gt;&lt;/div&gt;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&lt;/div&gt;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F743C6-855D-4F47-9069-072CB7B3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51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BB016-6F6B-41CE-8625-52CB0F0C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定义进度条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D79BF8-4D05-429C-BDD9-4DA29EBC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9A5D278-0314-4590-89D2-D4C6EA444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设置进度条进度：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width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提供的通用样式</a:t>
            </a:r>
            <a:r>
              <a:rPr lang="en-US" altLang="zh-CN" dirty="0"/>
              <a:t>w-*-*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BEDC5-0C8B-4659-AA26-CD1ACB9C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488" y="2148035"/>
            <a:ext cx="61245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59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B653A-73A0-4A80-A33B-17E91BA9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定义进度条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56AA1D-A72A-42ED-AEE4-14E3B594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2962B9-57A9-4509-8388-C219A460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8158"/>
            <a:ext cx="12192000" cy="64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81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设计进度条样式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设计进度条风格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216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30E9A47-7BC2-46D6-AA7F-B44C5BD9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添加标签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progress-bar</a:t>
            </a:r>
            <a:r>
              <a:rPr lang="zh-CN" altLang="en-US" dirty="0"/>
              <a:t>容器中添加文本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960A23-6322-4C04-B9DF-A6F96BEB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5" y="3562598"/>
            <a:ext cx="5942078" cy="32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064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5C9C9-82C7-45FE-AECE-78F7AE7F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E58E52-EA21-42B0-9629-AEA04988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DE30B3-6B7D-4277-A4BD-1FE5EB16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3323"/>
            <a:ext cx="12192000" cy="12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88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B8EAF3-543C-4C2F-B021-A7134DBE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27287C-5F43-46ED-AC47-12EEC6BA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74A024F-B52A-4955-89CF-577CE456C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设置高度：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为外层容器</a:t>
            </a:r>
            <a:r>
              <a:rPr lang="en-US" altLang="zh-CN" dirty="0"/>
              <a:t>progress</a:t>
            </a:r>
            <a:r>
              <a:rPr lang="zh-CN" altLang="en-US" dirty="0"/>
              <a:t>设置</a:t>
            </a:r>
            <a:r>
              <a:rPr lang="en-US" altLang="zh-CN" dirty="0"/>
              <a:t>height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progress-bar</a:t>
            </a:r>
            <a:r>
              <a:rPr lang="zh-CN" altLang="en-US" dirty="0"/>
              <a:t>相应自动调整大小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0E8524-22A1-45F7-836D-578D7D13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06" y="2100606"/>
            <a:ext cx="64484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9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3025F-FB54-47E1-9F90-1B55C70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E55DD4-2F7C-43EE-9C32-17AF0FF0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2B53269-661A-4A84-825C-0F0E8D4C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827"/>
            <a:ext cx="12192000" cy="14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399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75FCD-359B-46E5-B3C1-904285AF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6BF3AA-DB1B-438E-BB4E-C242AA16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254B1D3E-0BF0-4A93-9F5C-B07C5E4D1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设置背景色</a:t>
            </a:r>
            <a:r>
              <a:rPr lang="en-US" altLang="zh-CN" dirty="0" err="1"/>
              <a:t>bg</a:t>
            </a:r>
            <a:r>
              <a:rPr lang="en-US" altLang="zh-CN" dirty="0"/>
              <a:t>-*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-primary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-secondary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-success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-danger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7B5B2BA-E5E6-414B-B0F8-D0138DB8A0D4}"/>
              </a:ext>
            </a:extLst>
          </p:cNvPr>
          <p:cNvSpPr txBox="1">
            <a:spLocks/>
          </p:cNvSpPr>
          <p:nvPr/>
        </p:nvSpPr>
        <p:spPr>
          <a:xfrm>
            <a:off x="4339493" y="3034457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-warning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-info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-light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bg</a:t>
            </a:r>
            <a:r>
              <a:rPr lang="en-US" altLang="zh-CN" dirty="0"/>
              <a:t>-dark</a:t>
            </a:r>
          </a:p>
        </p:txBody>
      </p:sp>
    </p:spTree>
    <p:extLst>
      <p:ext uri="{BB962C8B-B14F-4D97-AF65-F5344CB8AC3E}">
        <p14:creationId xmlns:p14="http://schemas.microsoft.com/office/powerpoint/2010/main" val="399736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禁用和活动分页状态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6CBD1F2-D4E0-4B3D-9D75-0982D88C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4" y="2952135"/>
            <a:ext cx="5856953" cy="37396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7AC54E-B60C-4A9F-AE8D-FD10357B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3224059"/>
            <a:ext cx="5955276" cy="120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843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DD968A-429C-49C5-86FB-73F25EE1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58" y="2186674"/>
            <a:ext cx="61341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31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6399E-C2B6-4FB7-8425-EAEA4D6D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190896C-C23A-405D-AA57-8EC36C34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0E4477-00AC-4C28-8279-C956B0075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1985"/>
            <a:ext cx="12192000" cy="161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4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进度条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设计进度条样式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设计进度条风格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522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设计进度条风格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多进度条进度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条纹进度条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动画条纹进度条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25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多进度条进度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一个进度组件中包含多个进度条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108D8-1356-4752-9D29-CBC1CD16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54" y="2915779"/>
            <a:ext cx="7486650" cy="1724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FF6FB6-23E7-4C1F-A356-8066ADD1E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53566"/>
            <a:ext cx="12192000" cy="40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01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8A42A-54A1-4A30-9D01-950301E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条纹进度条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85AF84-6391-4CAC-AB08-A375865E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5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progreess</a:t>
            </a:r>
            <a:r>
              <a:rPr lang="en-US" altLang="zh-CN" dirty="0"/>
              <a:t>-bar</a:t>
            </a:r>
            <a:r>
              <a:rPr lang="zh-CN" altLang="en-US" dirty="0"/>
              <a:t>添加</a:t>
            </a:r>
            <a:r>
              <a:rPr lang="en-US" altLang="zh-CN" dirty="0"/>
              <a:t>progress-bar-striped</a:t>
            </a:r>
            <a:r>
              <a:rPr lang="zh-CN" altLang="en-US" dirty="0"/>
              <a:t>得到带条纹效果的进度条</a:t>
            </a: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075DBD-1982-44B0-B7A4-13BEC39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B71371F-452D-4D5A-AE00-C0F0F657F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10" y="3053881"/>
            <a:ext cx="7257461" cy="366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3722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B21AF-4E1E-4FEA-AF60-C01B966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条纹进度条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A10E4-81C8-4187-B5AE-8845A584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759CC9-9CE2-4490-A3B8-4ACD93AA1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6324"/>
            <a:ext cx="12192000" cy="16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04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AB370-A598-4031-96D8-D9B3EB3A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动画进度条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B89B0CC-5D20-4908-A204-89B731970D2B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580EC53-156B-4667-8CE9-080FD1F7A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5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progreess</a:t>
            </a:r>
            <a:r>
              <a:rPr lang="en-US" altLang="zh-CN" dirty="0"/>
              <a:t>-bar</a:t>
            </a:r>
            <a:r>
              <a:rPr lang="zh-CN" altLang="en-US" dirty="0"/>
              <a:t>添加</a:t>
            </a:r>
            <a:r>
              <a:rPr lang="en-US" altLang="zh-CN" dirty="0"/>
              <a:t>progress-bar-animated</a:t>
            </a:r>
            <a:r>
              <a:rPr lang="zh-CN" altLang="en-US" dirty="0"/>
              <a:t>实现</a:t>
            </a:r>
            <a:r>
              <a:rPr lang="en-US" altLang="zh-CN" dirty="0"/>
              <a:t>CSS3</a:t>
            </a:r>
            <a:r>
              <a:rPr lang="zh-CN" altLang="en-US" dirty="0"/>
              <a:t>绘制的从右到左的动画条纹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B03ABD-1029-4F2A-8123-20E73714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543938"/>
            <a:ext cx="8032815" cy="32001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A69755-8D8A-414B-82D1-20E071D9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31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ADDB9-B02A-4093-816F-219DE421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动画进度条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A9B5FD-8F6C-4C11-AEA3-33440C21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95BCF4-18ED-4F0A-8BB4-6CD4196FC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466"/>
            <a:ext cx="12192000" cy="1760113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A6D3A26E-1288-4725-883F-EBBB5AD19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53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看不到动画？这是静态截图啊！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99877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分页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输入框组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徽章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4409041" y="2095499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进度条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列表组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卡片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媒体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案例：仿白鹭科技网站游戏案例推荐</a:t>
            </a:r>
          </a:p>
        </p:txBody>
      </p:sp>
    </p:spTree>
    <p:extLst>
      <p:ext uri="{BB962C8B-B14F-4D97-AF65-F5344CB8AC3E}">
        <p14:creationId xmlns:p14="http://schemas.microsoft.com/office/powerpoint/2010/main" val="1263758731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6004</TotalTime>
  <Words>3096</Words>
  <Application>Microsoft Office PowerPoint</Application>
  <PresentationFormat>宽屏</PresentationFormat>
  <Paragraphs>712</Paragraphs>
  <Slides>192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192</vt:i4>
      </vt:variant>
    </vt:vector>
  </HeadingPairs>
  <TitlesOfParts>
    <vt:vector size="196" baseType="lpstr">
      <vt:lpstr>微软雅黑</vt:lpstr>
      <vt:lpstr>Arial</vt:lpstr>
      <vt:lpstr>Trebuchet MS</vt:lpstr>
      <vt:lpstr>柏林</vt:lpstr>
      <vt:lpstr>响应式Web设计 ——Bootstrap组件（下）</vt:lpstr>
      <vt:lpstr>课程大纲</vt:lpstr>
      <vt:lpstr>分页</vt:lpstr>
      <vt:lpstr>分页</vt:lpstr>
      <vt:lpstr>分页</vt:lpstr>
      <vt:lpstr>分页</vt:lpstr>
      <vt:lpstr>分页</vt:lpstr>
      <vt:lpstr>分页</vt:lpstr>
      <vt:lpstr>分页</vt:lpstr>
      <vt:lpstr>分页</vt:lpstr>
      <vt:lpstr>分页</vt:lpstr>
      <vt:lpstr>分页</vt:lpstr>
      <vt:lpstr>分页</vt:lpstr>
      <vt:lpstr>分页</vt:lpstr>
      <vt:lpstr>课程大纲</vt:lpstr>
      <vt:lpstr>表单</vt:lpstr>
      <vt:lpstr>定义表单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表单</vt:lpstr>
      <vt:lpstr>课程大纲</vt:lpstr>
      <vt:lpstr>输入组框</vt:lpstr>
      <vt:lpstr>基本输入框组</vt:lpstr>
      <vt:lpstr>基本输入框组</vt:lpstr>
      <vt:lpstr>基本输入框组</vt:lpstr>
      <vt:lpstr>输入组框</vt:lpstr>
      <vt:lpstr>输入框组的大小</vt:lpstr>
      <vt:lpstr>输入框组的大小</vt:lpstr>
      <vt:lpstr>输入组框</vt:lpstr>
      <vt:lpstr>复选框和单选框</vt:lpstr>
      <vt:lpstr>复选框和单选框</vt:lpstr>
      <vt:lpstr>输入组框</vt:lpstr>
      <vt:lpstr>输入框添加按钮</vt:lpstr>
      <vt:lpstr>输入组框</vt:lpstr>
      <vt:lpstr>设置下拉菜单</vt:lpstr>
      <vt:lpstr>设置下拉菜单</vt:lpstr>
      <vt:lpstr>课程大纲</vt:lpstr>
      <vt:lpstr>徽章</vt:lpstr>
      <vt:lpstr>定义徽章</vt:lpstr>
      <vt:lpstr>定义徽章</vt:lpstr>
      <vt:lpstr>徽章</vt:lpstr>
      <vt:lpstr>设置颜色</vt:lpstr>
      <vt:lpstr>设置颜色</vt:lpstr>
      <vt:lpstr>徽章</vt:lpstr>
      <vt:lpstr>胶囊徽章</vt:lpstr>
      <vt:lpstr>胶囊徽章</vt:lpstr>
      <vt:lpstr>徽章</vt:lpstr>
      <vt:lpstr>链接徽章</vt:lpstr>
      <vt:lpstr>课程大纲</vt:lpstr>
      <vt:lpstr>警告框</vt:lpstr>
      <vt:lpstr>定义警告框</vt:lpstr>
      <vt:lpstr>定义警告框</vt:lpstr>
      <vt:lpstr>定义警告框</vt:lpstr>
      <vt:lpstr>警告框</vt:lpstr>
      <vt:lpstr>添加链接</vt:lpstr>
      <vt:lpstr>添加链接</vt:lpstr>
      <vt:lpstr>警告框</vt:lpstr>
      <vt:lpstr>额外的内容</vt:lpstr>
      <vt:lpstr>额外的内容</vt:lpstr>
      <vt:lpstr>课程大纲</vt:lpstr>
      <vt:lpstr>进度条</vt:lpstr>
      <vt:lpstr>定义进度条</vt:lpstr>
      <vt:lpstr>定义进度条</vt:lpstr>
      <vt:lpstr>定义进度条</vt:lpstr>
      <vt:lpstr>进度条</vt:lpstr>
      <vt:lpstr>设计进度条样式</vt:lpstr>
      <vt:lpstr>设计进度条样式</vt:lpstr>
      <vt:lpstr>设计进度条样式</vt:lpstr>
      <vt:lpstr>设计进度条样式</vt:lpstr>
      <vt:lpstr>设计进度条样式</vt:lpstr>
      <vt:lpstr>设计进度条样式</vt:lpstr>
      <vt:lpstr>设计进度条样式</vt:lpstr>
      <vt:lpstr>进度条</vt:lpstr>
      <vt:lpstr>设计进度条风格</vt:lpstr>
      <vt:lpstr>多进度条进度</vt:lpstr>
      <vt:lpstr>条纹进度条</vt:lpstr>
      <vt:lpstr>条纹进度条</vt:lpstr>
      <vt:lpstr>动画进度条</vt:lpstr>
      <vt:lpstr>动画进度条</vt:lpstr>
      <vt:lpstr>课程大纲</vt:lpstr>
      <vt:lpstr>列表组</vt:lpstr>
      <vt:lpstr>定义列表组</vt:lpstr>
      <vt:lpstr>定义列表组</vt:lpstr>
      <vt:lpstr>列表组</vt:lpstr>
      <vt:lpstr>设计列表组风格</vt:lpstr>
      <vt:lpstr>设计列表组风格</vt:lpstr>
      <vt:lpstr>设计列表组风格</vt:lpstr>
      <vt:lpstr>链接列表组</vt:lpstr>
      <vt:lpstr>按钮列表组</vt:lpstr>
      <vt:lpstr>按钮列表组</vt:lpstr>
      <vt:lpstr>移除边框和圆角</vt:lpstr>
      <vt:lpstr>移除边框和圆角</vt:lpstr>
      <vt:lpstr>设计列表项颜色</vt:lpstr>
      <vt:lpstr>设计列表项颜色</vt:lpstr>
      <vt:lpstr>设计列表项颜色</vt:lpstr>
      <vt:lpstr>添加徽章</vt:lpstr>
      <vt:lpstr>添加徽章</vt:lpstr>
      <vt:lpstr>列表组</vt:lpstr>
      <vt:lpstr>自定义内容</vt:lpstr>
      <vt:lpstr>自定义内容</vt:lpstr>
      <vt:lpstr>课程大纲</vt:lpstr>
      <vt:lpstr>卡片</vt:lpstr>
      <vt:lpstr>卡片</vt:lpstr>
      <vt:lpstr>定义卡片</vt:lpstr>
      <vt:lpstr>定义卡片</vt:lpstr>
      <vt:lpstr>卡片</vt:lpstr>
      <vt:lpstr>卡片的内容类型</vt:lpstr>
      <vt:lpstr>主体</vt:lpstr>
      <vt:lpstr>卡片的内容类型</vt:lpstr>
      <vt:lpstr>标题文本和链接</vt:lpstr>
      <vt:lpstr>标题文本和链接</vt:lpstr>
      <vt:lpstr>标题文本和链接</vt:lpstr>
      <vt:lpstr>卡片的内容类型</vt:lpstr>
      <vt:lpstr>图像</vt:lpstr>
      <vt:lpstr>卡片的内容类型</vt:lpstr>
      <vt:lpstr>列表组</vt:lpstr>
      <vt:lpstr>卡片的内容类型</vt:lpstr>
      <vt:lpstr>页眉和页脚</vt:lpstr>
      <vt:lpstr>页眉和页脚</vt:lpstr>
      <vt:lpstr>卡片</vt:lpstr>
      <vt:lpstr>设置卡片宽度</vt:lpstr>
      <vt:lpstr>实用网格类定义</vt:lpstr>
      <vt:lpstr>实用宽度类定义</vt:lpstr>
      <vt:lpstr>使用CSS定义</vt:lpstr>
      <vt:lpstr>卡片</vt:lpstr>
      <vt:lpstr>卡片对齐</vt:lpstr>
      <vt:lpstr>卡片对齐</vt:lpstr>
      <vt:lpstr>卡片</vt:lpstr>
      <vt:lpstr>添加导航</vt:lpstr>
      <vt:lpstr>添加导航</vt:lpstr>
      <vt:lpstr>卡片</vt:lpstr>
      <vt:lpstr>图像背景</vt:lpstr>
      <vt:lpstr>图像背景</vt:lpstr>
      <vt:lpstr>卡片</vt:lpstr>
      <vt:lpstr>卡片风格</vt:lpstr>
      <vt:lpstr>卡片风格</vt:lpstr>
      <vt:lpstr>卡片风格</vt:lpstr>
      <vt:lpstr>卡片</vt:lpstr>
      <vt:lpstr>卡片排版</vt:lpstr>
      <vt:lpstr>卡片组</vt:lpstr>
      <vt:lpstr>卡片组</vt:lpstr>
      <vt:lpstr>卡片组</vt:lpstr>
      <vt:lpstr>卡片排版</vt:lpstr>
      <vt:lpstr>卡片阵列</vt:lpstr>
      <vt:lpstr>卡片阵列</vt:lpstr>
      <vt:lpstr>卡片排版</vt:lpstr>
      <vt:lpstr>卡片排列</vt:lpstr>
      <vt:lpstr>卡片排列</vt:lpstr>
      <vt:lpstr>卡片排列</vt:lpstr>
      <vt:lpstr>课程大纲</vt:lpstr>
      <vt:lpstr>媒体</vt:lpstr>
      <vt:lpstr>定义媒体</vt:lpstr>
      <vt:lpstr>媒体</vt:lpstr>
      <vt:lpstr>媒体嵌套</vt:lpstr>
      <vt:lpstr>媒体嵌套</vt:lpstr>
      <vt:lpstr>媒体</vt:lpstr>
      <vt:lpstr>对齐方式</vt:lpstr>
      <vt:lpstr>对齐方式</vt:lpstr>
      <vt:lpstr>媒体</vt:lpstr>
      <vt:lpstr>排列顺序</vt:lpstr>
      <vt:lpstr>排列顺序</vt:lpstr>
      <vt:lpstr>媒体</vt:lpstr>
      <vt:lpstr>媒体列表</vt:lpstr>
      <vt:lpstr>课程大纲</vt:lpstr>
      <vt:lpstr>案例：仿白鹭科技网站游戏案例推荐</vt:lpstr>
      <vt:lpstr>案例：仿白鹭科技网站游戏案例推荐</vt:lpstr>
      <vt:lpstr>案例：仿白鹭科技网站游戏案例推荐</vt:lpstr>
      <vt:lpstr>案例：仿白鹭科技网站游戏案例推荐</vt:lpstr>
      <vt:lpstr>案例：仿白鹭科技网站游戏案例推荐</vt:lpstr>
      <vt:lpstr>案例：仿白鹭科技网站游戏案例推荐</vt:lpstr>
      <vt:lpstr>案例：仿白鹭科技网站游戏案例推荐</vt:lpstr>
      <vt:lpstr>案例：仿白鹭科技网站游戏案例推荐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响应式Web设计</dc:title>
  <dc:creator>Rain John</dc:creator>
  <cp:lastModifiedBy>Administrator</cp:lastModifiedBy>
  <cp:revision>1381</cp:revision>
  <dcterms:created xsi:type="dcterms:W3CDTF">2021-09-06T00:34:04Z</dcterms:created>
  <dcterms:modified xsi:type="dcterms:W3CDTF">2021-09-23T03:08:18Z</dcterms:modified>
</cp:coreProperties>
</file>